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02" r:id="rId2"/>
    <p:sldId id="304" r:id="rId3"/>
    <p:sldId id="303" r:id="rId4"/>
    <p:sldId id="305" r:id="rId5"/>
    <p:sldId id="259" r:id="rId6"/>
    <p:sldId id="290" r:id="rId7"/>
    <p:sldId id="307" r:id="rId8"/>
    <p:sldId id="306" r:id="rId9"/>
    <p:sldId id="260" r:id="rId10"/>
    <p:sldId id="308" r:id="rId11"/>
    <p:sldId id="309"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89" r:id="rId25"/>
    <p:sldId id="273" r:id="rId26"/>
    <p:sldId id="274" r:id="rId27"/>
    <p:sldId id="291" r:id="rId28"/>
    <p:sldId id="275" r:id="rId29"/>
    <p:sldId id="276" r:id="rId30"/>
    <p:sldId id="292" r:id="rId31"/>
    <p:sldId id="277" r:id="rId32"/>
    <p:sldId id="278" r:id="rId33"/>
    <p:sldId id="293" r:id="rId34"/>
    <p:sldId id="294" r:id="rId35"/>
    <p:sldId id="279" r:id="rId36"/>
    <p:sldId id="280" r:id="rId37"/>
    <p:sldId id="281" r:id="rId38"/>
    <p:sldId id="295" r:id="rId39"/>
    <p:sldId id="296" r:id="rId40"/>
    <p:sldId id="297" r:id="rId41"/>
    <p:sldId id="282" r:id="rId42"/>
    <p:sldId id="283" r:id="rId43"/>
    <p:sldId id="298" r:id="rId44"/>
    <p:sldId id="284" r:id="rId45"/>
    <p:sldId id="299" r:id="rId46"/>
    <p:sldId id="300" r:id="rId47"/>
    <p:sldId id="285" r:id="rId48"/>
    <p:sldId id="286" r:id="rId49"/>
    <p:sldId id="301" r:id="rId50"/>
    <p:sldId id="287" r:id="rId51"/>
    <p:sldId id="25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rles E. Thomsen" initials="CET" lastIdx="1" clrIdx="0"/>
  <p:cmAuthor id="1" name="Jennifer Thomas" initials="JT"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193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9-02-14T14:19:19.103" idx="1">
    <p:pos x="4142" y="3009"/>
    <p:text>Replace with new Fig. 10.25e
try to keep existing size and position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60C652-DAB9-514F-A506-E5F3E94BD735}" type="datetimeFigureOut">
              <a:rPr lang="en-US" smtClean="0"/>
              <a:pPr/>
              <a:t>2014-06-02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ADFDA-5232-644F-A8D7-54E796750F76}" type="slidenum">
              <a:rPr lang="en-US" smtClean="0"/>
              <a:pPr/>
              <a:t>‹#›</a:t>
            </a:fld>
            <a:endParaRPr lang="en-US"/>
          </a:p>
        </p:txBody>
      </p:sp>
    </p:spTree>
    <p:extLst>
      <p:ext uri="{BB962C8B-B14F-4D97-AF65-F5344CB8AC3E}">
        <p14:creationId xmlns:p14="http://schemas.microsoft.com/office/powerpoint/2010/main" val="18623755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767240A-0FC5-DF43-A460-D43FF618B36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0D5DF02-6F7C-2240-A74C-8F4427E1D20D}" type="slidenum">
              <a:rPr lang="en-US"/>
              <a:pPr/>
              <a:t>19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0ABC9B6-2A7A-A641-A4B4-15EFF19AB382}" type="slidenum">
              <a:rPr lang="en-US"/>
              <a:pPr/>
              <a:t>20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72842FD3-59DF-9E4F-A108-E07D57990667}" type="slidenum">
              <a:rPr lang="en-US"/>
              <a:pPr/>
              <a:t>21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657DB6F-2A4B-F146-9E1A-6438BDF52BB6}" type="slidenum">
              <a:rPr lang="en-US"/>
              <a:pPr/>
              <a:t>22</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EE32E954-E782-D941-B0A7-5352D19EB3A6}" type="slidenum">
              <a:rPr lang="en-US"/>
              <a:pPr/>
              <a:t>23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5B688C3-AF03-294B-A5A6-2DDD33F615E4}" type="slidenum">
              <a:rPr lang="en-US"/>
              <a:pPr/>
              <a:t>24</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5DE7429-C06E-C342-988B-8B390C98ADC0}" type="slidenum">
              <a:rPr lang="en-US"/>
              <a:pPr/>
              <a:t>25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90DA36A-08E2-5447-B995-6F25E2F71996}" type="slidenum">
              <a:rPr lang="en-US"/>
              <a:pPr/>
              <a:t>26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54CDD85-AE88-EC47-9B1B-C8C7778805DF}" type="slidenum">
              <a:rPr lang="en-US"/>
              <a:pPr/>
              <a:t>28</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1FCFE734-0227-154C-91A2-D8158BCF6173}" type="slidenum">
              <a:rPr lang="en-US"/>
              <a:pPr/>
              <a:t>29</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8B3925D1-4803-6F4E-842F-82C000744C95}" type="slidenum">
              <a:rPr lang="en-US"/>
              <a:pPr/>
              <a:t>9</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213CDDA-697B-3641-A266-A1DC7D6F9085}" type="slidenum">
              <a:rPr lang="en-US"/>
              <a:pPr/>
              <a:t>31</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3F08F39-824C-4140-B732-045CD5AB7EFE}" type="slidenum">
              <a:rPr lang="en-US"/>
              <a:pPr/>
              <a:t>32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E1FE375-3259-F54B-B16B-139B0AAFBC0B}" type="slidenum">
              <a:rPr lang="en-US"/>
              <a:pPr/>
              <a:t>35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5FA57561-A823-4942-A9E5-7DDD66442018}" type="slidenum">
              <a:rPr lang="en-US"/>
              <a:pPr/>
              <a:t>36</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72CF8550-FA5F-0C40-AAF0-6328247161FD}" type="slidenum">
              <a:rPr lang="en-US"/>
              <a:pPr/>
              <a:t>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B508E06E-41C2-1A41-9395-912DDD64ABD5}" type="slidenum">
              <a:rPr lang="en-US"/>
              <a:pPr/>
              <a:t>41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0575832-5D41-9E4F-AC4D-499ECD693F01}" type="slidenum">
              <a:rPr lang="en-US"/>
              <a:pPr/>
              <a:t>42</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838892B0-1EEB-0746-B2C6-CD96C833896C}" type="slidenum">
              <a:rPr lang="en-US"/>
              <a:pPr/>
              <a:t>44</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8236649-4994-AE49-8F12-3FBB578085F9}" type="slidenum">
              <a:rPr lang="en-US"/>
              <a:pPr/>
              <a:t>47</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2AFCA9C-EAD0-AB4D-A406-1B7DBD905C60}" type="slidenum">
              <a:rPr lang="en-US"/>
              <a:pPr/>
              <a:t>48</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54606FD-C369-7E42-87B8-EA34FD859812}" type="slidenum">
              <a:rPr lang="en-US"/>
              <a:pPr/>
              <a:t>12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45A0FBC-7AE6-5141-8557-E8AF19A4AA8D}" type="slidenum">
              <a:rPr lang="en-US"/>
              <a:pPr/>
              <a:t>50</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A8C1744-0E01-2A43-A5CA-FFF240A87892}" type="slidenum">
              <a:rPr lang="en-US"/>
              <a:pPr/>
              <a:t>13</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C4A7565-14FB-F64A-AACC-EC5E050D9FBE}" type="slidenum">
              <a:rPr lang="en-US"/>
              <a:pPr/>
              <a:t>14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FC04D64-2DD1-F340-B2CA-7D1E8FCCE80F}" type="slidenum">
              <a:rPr lang="en-US"/>
              <a:pPr/>
              <a:t>15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53690C2-4057-1047-B39B-765512A1BA55}" type="slidenum">
              <a:rPr lang="en-US"/>
              <a:pPr/>
              <a:t>16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E6E4659-AA78-D740-A4FF-36347AFDE42D}" type="slidenum">
              <a:rPr lang="en-US"/>
              <a:pPr/>
              <a:t>17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E390211D-C6A0-1F4E-B70D-E13EF4686F49}"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914400"/>
            <a:ext cx="7772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2C93615E-25E3-B14B-BD5C-1225CDB6ED8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827780-A9BF-A846-B917-04B33E3C1C8E}" type="datetimeFigureOut">
              <a:rPr lang="en-US" smtClean="0"/>
              <a:pPr/>
              <a:t>2014-06-02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C401E-B9A4-884E-913F-D98A5144C1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827780-A9BF-A846-B917-04B33E3C1C8E}" type="datetimeFigureOut">
              <a:rPr lang="en-US" smtClean="0"/>
              <a:pPr/>
              <a:t>2014-06-02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CC401E-B9A4-884E-913F-D98A5144C1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p:nvPr>
        </p:nvPicPr>
        <p:blipFill>
          <a:blip r:embed="rId2"/>
          <a:srcRect l="-61658" r="-61658"/>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552229"/>
            <a:ext cx="2628533" cy="3046988"/>
          </a:xfrm>
          <a:prstGeom prst="rect">
            <a:avLst/>
          </a:prstGeom>
        </p:spPr>
        <p:txBody>
          <a:bodyPr wrap="square">
            <a:spAutoFit/>
          </a:bodyPr>
          <a:lstStyle/>
          <a:p>
            <a:r>
              <a:rPr lang="en-US" sz="3200" b="1" dirty="0" smtClean="0">
                <a:solidFill>
                  <a:srgbClr val="16165D"/>
                </a:solidFill>
                <a:effectLst>
                  <a:outerShdw blurRad="38100" dist="38100" dir="2700000" algn="tl">
                    <a:srgbClr val="DDDDDD"/>
                  </a:outerShdw>
                </a:effectLst>
              </a:rPr>
              <a:t>Chapter 10</a:t>
            </a:r>
            <a:br>
              <a:rPr lang="en-US" sz="3200" b="1" dirty="0" smtClean="0">
                <a:solidFill>
                  <a:srgbClr val="16165D"/>
                </a:solidFill>
                <a:effectLst>
                  <a:outerShdw blurRad="38100" dist="38100" dir="2700000" algn="tl">
                    <a:srgbClr val="DDDDDD"/>
                  </a:outerShdw>
                </a:effectLst>
              </a:rPr>
            </a:br>
            <a:r>
              <a:rPr lang="en-US" sz="3200" b="1" dirty="0" smtClean="0">
                <a:solidFill>
                  <a:srgbClr val="16165D"/>
                </a:solidFill>
                <a:effectLst>
                  <a:outerShdw blurRad="38100" dist="38100" dir="2700000" algn="tl">
                    <a:srgbClr val="DDDDDD"/>
                  </a:outerShdw>
                </a:effectLst>
                <a:ea typeface="Times New Roman" charset="0"/>
                <a:cs typeface="Times New Roman" charset="0"/>
              </a:rPr>
              <a:t>Weathering, Karst Landscapes, </a:t>
            </a:r>
            <a:br>
              <a:rPr lang="en-US" sz="3200" b="1" dirty="0" smtClean="0">
                <a:solidFill>
                  <a:srgbClr val="16165D"/>
                </a:solidFill>
                <a:effectLst>
                  <a:outerShdw blurRad="38100" dist="38100" dir="2700000" algn="tl">
                    <a:srgbClr val="DDDDDD"/>
                  </a:outerShdw>
                </a:effectLst>
                <a:ea typeface="Times New Roman" charset="0"/>
                <a:cs typeface="Times New Roman" charset="0"/>
              </a:rPr>
            </a:br>
            <a:r>
              <a:rPr lang="en-US" sz="3200" b="1" dirty="0" smtClean="0">
                <a:solidFill>
                  <a:srgbClr val="16165D"/>
                </a:solidFill>
                <a:effectLst>
                  <a:outerShdw blurRad="38100" dist="38100" dir="2700000" algn="tl">
                    <a:srgbClr val="DDDDDD"/>
                  </a:outerShdw>
                </a:effectLst>
                <a:ea typeface="Times New Roman" charset="0"/>
                <a:cs typeface="Times New Roman" charset="0"/>
              </a:rPr>
              <a:t>and Mass Movement</a:t>
            </a:r>
            <a:r>
              <a:rPr lang="en-US" sz="3200" b="1" dirty="0" smtClean="0">
                <a:solidFill>
                  <a:srgbClr val="16165D"/>
                </a:solidFill>
                <a:effectLst>
                  <a:outerShdw blurRad="38100" dist="38100" dir="2700000" algn="tl">
                    <a:srgbClr val="DDDDDD"/>
                  </a:outerShdw>
                </a:effectLst>
              </a:rPr>
              <a:t> </a:t>
            </a:r>
            <a:endParaRPr lang="en-US" sz="3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 y="795866"/>
            <a:ext cx="9144000" cy="6062133"/>
          </a:xfrm>
          <a:prstGeom prst="rect">
            <a:avLst/>
          </a:prstGeom>
          <a:noFill/>
          <a:ln w="9525">
            <a:noFill/>
            <a:miter lim="800000"/>
            <a:headEnd/>
            <a:tailEnd/>
          </a:ln>
        </p:spPr>
      </p:pic>
      <p:sp>
        <p:nvSpPr>
          <p:cNvPr id="6" name="TextBox 5"/>
          <p:cNvSpPr txBox="1"/>
          <p:nvPr/>
        </p:nvSpPr>
        <p:spPr>
          <a:xfrm>
            <a:off x="1642533" y="0"/>
            <a:ext cx="6265334" cy="707886"/>
          </a:xfrm>
          <a:prstGeom prst="rect">
            <a:avLst/>
          </a:prstGeom>
          <a:noFill/>
        </p:spPr>
        <p:txBody>
          <a:bodyPr wrap="square" rtlCol="0">
            <a:spAutoFit/>
          </a:bodyPr>
          <a:lstStyle/>
          <a:p>
            <a:r>
              <a:rPr lang="en-US" sz="4000" dirty="0" smtClean="0"/>
              <a:t>A slope in disequilibrium</a:t>
            </a: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6029"/>
          </a:xfrm>
        </p:spPr>
        <p:txBody>
          <a:bodyPr/>
          <a:lstStyle/>
          <a:p>
            <a:r>
              <a:rPr lang="en-US" dirty="0" smtClean="0"/>
              <a:t>Geomorphic threshold on slopes</a:t>
            </a:r>
            <a:endParaRPr lang="en-US" dirty="0"/>
          </a:p>
        </p:txBody>
      </p:sp>
      <p:sp>
        <p:nvSpPr>
          <p:cNvPr id="3" name="Content Placeholder 2"/>
          <p:cNvSpPr>
            <a:spLocks noGrp="1"/>
          </p:cNvSpPr>
          <p:nvPr>
            <p:ph idx="1"/>
          </p:nvPr>
        </p:nvSpPr>
        <p:spPr/>
        <p:txBody>
          <a:bodyPr>
            <a:normAutofit lnSpcReduction="10000"/>
          </a:bodyPr>
          <a:lstStyle/>
          <a:p>
            <a:r>
              <a:rPr lang="en-US" dirty="0" smtClean="0"/>
              <a:t>Slopes seek an angle of equilibrium among the forces mentioned. In other words, slopes exhibit maximum inclines that balance conflicting forces. A geomorphic threshold (change point) is reached if one of the conditions in the balance alters. When this occurs all the forces on the slope compensate by adjusting to a new dynamic equilibrium. A slope is an open system responding to variable inputs and producing variable outputs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Slope Mechanics and Form</a:t>
            </a:r>
          </a:p>
        </p:txBody>
      </p:sp>
      <p:sp>
        <p:nvSpPr>
          <p:cNvPr id="35843" name="Text Box 5"/>
          <p:cNvSpPr txBox="1">
            <a:spLocks noChangeArrowheads="1"/>
          </p:cNvSpPr>
          <p:nvPr/>
        </p:nvSpPr>
        <p:spPr bwMode="auto">
          <a:xfrm>
            <a:off x="7970838" y="6248400"/>
            <a:ext cx="1171575" cy="336550"/>
          </a:xfrm>
          <a:prstGeom prst="rect">
            <a:avLst/>
          </a:prstGeom>
          <a:noFill/>
          <a:ln w="9525">
            <a:noFill/>
            <a:miter lim="800000"/>
            <a:headEnd/>
            <a:tailEnd/>
          </a:ln>
        </p:spPr>
        <p:txBody>
          <a:bodyPr wrap="none">
            <a:prstTxWarp prst="textNoShape">
              <a:avLst/>
            </a:prstTxWarp>
            <a:spAutoFit/>
          </a:bodyPr>
          <a:lstStyle/>
          <a:p>
            <a:r>
              <a:rPr lang="en-US"/>
              <a:t>Figure  10.3</a:t>
            </a:r>
          </a:p>
        </p:txBody>
      </p:sp>
      <p:pic>
        <p:nvPicPr>
          <p:cNvPr id="35844" name="Picture 6" descr="EG6_Figure_10_03a-L"/>
          <p:cNvPicPr>
            <a:picLocks noChangeAspect="1" noChangeArrowheads="1"/>
          </p:cNvPicPr>
          <p:nvPr/>
        </p:nvPicPr>
        <p:blipFill>
          <a:blip r:embed="rId3"/>
          <a:srcRect/>
          <a:stretch>
            <a:fillRect/>
          </a:stretch>
        </p:blipFill>
        <p:spPr bwMode="auto">
          <a:xfrm>
            <a:off x="319088" y="762000"/>
            <a:ext cx="8504237" cy="5589588"/>
          </a:xfrm>
          <a:prstGeom prst="rect">
            <a:avLst/>
          </a:prstGeom>
          <a:noFill/>
          <a:ln w="9525">
            <a:noFill/>
            <a:miter lim="800000"/>
            <a:headEnd/>
            <a:tailEnd/>
          </a:ln>
        </p:spPr>
      </p:pic>
      <p:sp>
        <p:nvSpPr>
          <p:cNvPr id="35845"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5846"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4273234" y="911479"/>
            <a:ext cx="4869179" cy="954107"/>
          </a:xfrm>
          <a:prstGeom prst="rect">
            <a:avLst/>
          </a:prstGeom>
          <a:noFill/>
        </p:spPr>
        <p:txBody>
          <a:bodyPr wrap="none" rtlCol="0">
            <a:spAutoFit/>
          </a:bodyPr>
          <a:lstStyle/>
          <a:p>
            <a:r>
              <a:rPr lang="en-US" sz="2800" i="1" dirty="0" smtClean="0">
                <a:solidFill>
                  <a:srgbClr val="FF0000"/>
                </a:solidFill>
              </a:rPr>
              <a:t>Angle of equilibrium among the </a:t>
            </a:r>
          </a:p>
          <a:p>
            <a:r>
              <a:rPr lang="en-US" sz="2800" i="1" dirty="0" smtClean="0">
                <a:solidFill>
                  <a:srgbClr val="FF0000"/>
                </a:solidFill>
              </a:rPr>
              <a:t>geomorphic forces</a:t>
            </a:r>
            <a:endParaRPr lang="en-US" sz="2800" i="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Slope Mechanics and Form</a:t>
            </a:r>
          </a:p>
        </p:txBody>
      </p:sp>
      <p:sp>
        <p:nvSpPr>
          <p:cNvPr id="37891" name="Text Box 4"/>
          <p:cNvSpPr txBox="1">
            <a:spLocks noChangeArrowheads="1"/>
          </p:cNvSpPr>
          <p:nvPr/>
        </p:nvSpPr>
        <p:spPr bwMode="auto">
          <a:xfrm>
            <a:off x="7970838" y="6096000"/>
            <a:ext cx="1171575" cy="336550"/>
          </a:xfrm>
          <a:prstGeom prst="rect">
            <a:avLst/>
          </a:prstGeom>
          <a:noFill/>
          <a:ln w="9525">
            <a:noFill/>
            <a:miter lim="800000"/>
            <a:headEnd/>
            <a:tailEnd/>
          </a:ln>
        </p:spPr>
        <p:txBody>
          <a:bodyPr wrap="none">
            <a:prstTxWarp prst="textNoShape">
              <a:avLst/>
            </a:prstTxWarp>
            <a:spAutoFit/>
          </a:bodyPr>
          <a:lstStyle/>
          <a:p>
            <a:r>
              <a:rPr lang="en-US"/>
              <a:t>Figure  10.3</a:t>
            </a:r>
          </a:p>
        </p:txBody>
      </p:sp>
      <p:pic>
        <p:nvPicPr>
          <p:cNvPr id="37892" name="Picture 5" descr="EG6_Figure_10_03b-L"/>
          <p:cNvPicPr>
            <a:picLocks noChangeAspect="1" noChangeArrowheads="1"/>
          </p:cNvPicPr>
          <p:nvPr/>
        </p:nvPicPr>
        <p:blipFill>
          <a:blip r:embed="rId3"/>
          <a:srcRect/>
          <a:stretch>
            <a:fillRect/>
          </a:stretch>
        </p:blipFill>
        <p:spPr bwMode="auto">
          <a:xfrm>
            <a:off x="0" y="2208212"/>
            <a:ext cx="8534400" cy="4224338"/>
          </a:xfrm>
          <a:prstGeom prst="rect">
            <a:avLst/>
          </a:prstGeom>
          <a:noFill/>
          <a:ln w="9525">
            <a:noFill/>
            <a:miter lim="800000"/>
            <a:headEnd/>
            <a:tailEnd/>
          </a:ln>
        </p:spPr>
      </p:pic>
      <p:sp>
        <p:nvSpPr>
          <p:cNvPr id="3789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789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Rectangle 6"/>
          <p:cNvSpPr/>
          <p:nvPr/>
        </p:nvSpPr>
        <p:spPr>
          <a:xfrm>
            <a:off x="0" y="584537"/>
            <a:ext cx="9142413" cy="1200329"/>
          </a:xfrm>
          <a:prstGeom prst="rect">
            <a:avLst/>
          </a:prstGeom>
        </p:spPr>
        <p:txBody>
          <a:bodyPr wrap="square">
            <a:spAutoFit/>
          </a:bodyPr>
          <a:lstStyle/>
          <a:p>
            <a:pPr algn="ctr">
              <a:defRPr/>
            </a:pPr>
            <a:r>
              <a:rPr lang="en-US" b="1" i="1" dirty="0" smtClean="0">
                <a:solidFill>
                  <a:schemeClr val="accent2"/>
                </a:solidFill>
              </a:rPr>
              <a:t>The relationship between rates of weathering and breakup of slope materials, coupled with the rates of mass movement and material erosion, shapes slopes.  A slope is </a:t>
            </a:r>
            <a:r>
              <a:rPr lang="en-US" b="1" i="1" u="sng" dirty="0" smtClean="0">
                <a:solidFill>
                  <a:schemeClr val="accent2"/>
                </a:solidFill>
                <a:effectLst>
                  <a:outerShdw blurRad="38100" dist="38100" dir="2700000" algn="tl">
                    <a:srgbClr val="DDDDDD"/>
                  </a:outerShdw>
                </a:effectLst>
              </a:rPr>
              <a:t>stable</a:t>
            </a:r>
            <a:r>
              <a:rPr lang="en-US" b="1" i="1" dirty="0" smtClean="0">
                <a:solidFill>
                  <a:schemeClr val="accent2"/>
                </a:solidFill>
              </a:rPr>
              <a:t> if its strength exceeds these denudation processes and </a:t>
            </a:r>
            <a:r>
              <a:rPr lang="en-US" b="1" i="1" u="sng" dirty="0" smtClean="0">
                <a:solidFill>
                  <a:schemeClr val="accent2"/>
                </a:solidFill>
                <a:effectLst>
                  <a:outerShdw blurRad="38100" dist="38100" dir="2700000" algn="tl">
                    <a:srgbClr val="DDDDDD"/>
                  </a:outerShdw>
                </a:effectLst>
              </a:rPr>
              <a:t>unstable </a:t>
            </a:r>
            <a:r>
              <a:rPr lang="en-US" b="1" i="1" dirty="0" smtClean="0">
                <a:solidFill>
                  <a:schemeClr val="accent2"/>
                </a:solidFill>
              </a:rPr>
              <a:t>if materials are weaker than these processes.  </a:t>
            </a:r>
            <a:endParaRPr lang="en-US" b="1" i="1" dirty="0">
              <a:solidFill>
                <a:schemeClr val="accent2"/>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457200" y="980207"/>
            <a:ext cx="8229600" cy="5618935"/>
          </a:xfrm>
        </p:spPr>
        <p:txBody>
          <a:bodyPr>
            <a:normAutofit fontScale="85000" lnSpcReduction="10000"/>
          </a:bodyPr>
          <a:lstStyle/>
          <a:p>
            <a:pPr eaLnBrk="1" hangingPunct="1">
              <a:lnSpc>
                <a:spcPct val="90000"/>
              </a:lnSpc>
            </a:pPr>
            <a:r>
              <a:rPr lang="en-US" dirty="0">
                <a:ea typeface="Times New Roman" charset="0"/>
                <a:cs typeface="Times New Roman" charset="0"/>
              </a:rPr>
              <a:t>Factors Influencing Weathering </a:t>
            </a:r>
            <a:r>
              <a:rPr lang="en-US" dirty="0" smtClean="0">
                <a:ea typeface="Times New Roman" charset="0"/>
                <a:cs typeface="Times New Roman" charset="0"/>
              </a:rPr>
              <a:t>Processes</a:t>
            </a:r>
          </a:p>
          <a:p>
            <a:pPr lvl="2">
              <a:lnSpc>
                <a:spcPct val="90000"/>
              </a:lnSpc>
            </a:pPr>
            <a:r>
              <a:rPr lang="en-US" dirty="0" smtClean="0">
                <a:ea typeface="Times New Roman" charset="0"/>
                <a:cs typeface="Times New Roman" charset="0"/>
              </a:rPr>
              <a:t>Character of the bedrock – hard or soft, soluble or insoluble, broken or unbroken, joints</a:t>
            </a:r>
          </a:p>
          <a:p>
            <a:pPr lvl="2">
              <a:lnSpc>
                <a:spcPct val="90000"/>
              </a:lnSpc>
            </a:pPr>
            <a:r>
              <a:rPr lang="en-US" dirty="0" smtClean="0">
                <a:ea typeface="Times New Roman" charset="0"/>
                <a:cs typeface="Times New Roman" charset="0"/>
              </a:rPr>
              <a:t>Climatic elements: precipitation, temperature, freeze-thaw cycles</a:t>
            </a:r>
          </a:p>
          <a:p>
            <a:pPr lvl="2">
              <a:lnSpc>
                <a:spcPct val="90000"/>
              </a:lnSpc>
            </a:pPr>
            <a:r>
              <a:rPr lang="en-US" dirty="0" smtClean="0">
                <a:ea typeface="Times New Roman" charset="0"/>
                <a:cs typeface="Times New Roman" charset="0"/>
              </a:rPr>
              <a:t>Geographic orientation of a slope</a:t>
            </a:r>
          </a:p>
          <a:p>
            <a:pPr lvl="2">
              <a:lnSpc>
                <a:spcPct val="90000"/>
              </a:lnSpc>
            </a:pPr>
            <a:r>
              <a:rPr lang="en-US" dirty="0" smtClean="0">
                <a:ea typeface="Times New Roman" charset="0"/>
                <a:cs typeface="Times New Roman" charset="0"/>
              </a:rPr>
              <a:t>vegetation </a:t>
            </a:r>
            <a:r>
              <a:rPr lang="en-US" dirty="0">
                <a:ea typeface="Times New Roman" charset="0"/>
                <a:cs typeface="Times New Roman" charset="0"/>
              </a:rPr>
              <a:t> </a:t>
            </a:r>
          </a:p>
          <a:p>
            <a:pPr eaLnBrk="1" hangingPunct="1">
              <a:lnSpc>
                <a:spcPct val="90000"/>
              </a:lnSpc>
            </a:pPr>
            <a:r>
              <a:rPr lang="en-US" dirty="0">
                <a:ea typeface="Times New Roman" charset="0"/>
                <a:cs typeface="Times New Roman" charset="0"/>
              </a:rPr>
              <a:t>Physical Weathering Processes</a:t>
            </a:r>
            <a:r>
              <a:rPr lang="en-US" dirty="0" smtClean="0">
                <a:ea typeface="Times New Roman" charset="0"/>
                <a:cs typeface="Times New Roman" charset="0"/>
              </a:rPr>
              <a:t> - breakdown of rock by  physical forces</a:t>
            </a:r>
          </a:p>
          <a:p>
            <a:pPr lvl="1" eaLnBrk="1" hangingPunct="1">
              <a:lnSpc>
                <a:spcPct val="90000"/>
              </a:lnSpc>
            </a:pPr>
            <a:r>
              <a:rPr lang="en-US" dirty="0">
                <a:ea typeface="Times New Roman" charset="0"/>
                <a:cs typeface="Times New Roman" charset="0"/>
              </a:rPr>
              <a:t>Frost action</a:t>
            </a:r>
          </a:p>
          <a:p>
            <a:pPr lvl="1" eaLnBrk="1" hangingPunct="1"/>
            <a:r>
              <a:rPr lang="en-US" dirty="0">
                <a:ea typeface="ＭＳ Ｐゴシック" charset="-128"/>
              </a:rPr>
              <a:t>Salt-crystal growth (salt weathering)</a:t>
            </a:r>
            <a:endParaRPr lang="en-US" sz="2000" dirty="0">
              <a:ea typeface="ＭＳ Ｐゴシック" charset="-128"/>
            </a:endParaRPr>
          </a:p>
          <a:p>
            <a:pPr lvl="1" eaLnBrk="1" hangingPunct="1">
              <a:lnSpc>
                <a:spcPct val="90000"/>
              </a:lnSpc>
            </a:pPr>
            <a:r>
              <a:rPr lang="en-US" dirty="0">
                <a:ea typeface="Times New Roman" charset="0"/>
                <a:cs typeface="Times New Roman" charset="0"/>
              </a:rPr>
              <a:t>Pressure-release jointing </a:t>
            </a:r>
          </a:p>
          <a:p>
            <a:pPr eaLnBrk="1" hangingPunct="1">
              <a:lnSpc>
                <a:spcPct val="90000"/>
              </a:lnSpc>
            </a:pPr>
            <a:r>
              <a:rPr lang="en-US" dirty="0">
                <a:ea typeface="Times New Roman" charset="0"/>
                <a:cs typeface="Times New Roman" charset="0"/>
              </a:rPr>
              <a:t>Chemical Weathering </a:t>
            </a:r>
            <a:r>
              <a:rPr lang="en-US" dirty="0" smtClean="0">
                <a:ea typeface="Times New Roman" charset="0"/>
                <a:cs typeface="Times New Roman" charset="0"/>
              </a:rPr>
              <a:t>Processes – breakdown of rock by chemical reactions </a:t>
            </a:r>
            <a:endParaRPr lang="en-US" dirty="0">
              <a:ea typeface="Times New Roman" charset="0"/>
              <a:cs typeface="Times New Roman" charset="0"/>
            </a:endParaRPr>
          </a:p>
          <a:p>
            <a:pPr lvl="1" eaLnBrk="1" hangingPunct="1">
              <a:lnSpc>
                <a:spcPct val="90000"/>
              </a:lnSpc>
            </a:pPr>
            <a:r>
              <a:rPr lang="en-US" dirty="0">
                <a:ea typeface="Times New Roman" charset="0"/>
                <a:cs typeface="Times New Roman" charset="0"/>
              </a:rPr>
              <a:t>Hydration and hydrolysis</a:t>
            </a:r>
          </a:p>
          <a:p>
            <a:pPr lvl="1" eaLnBrk="1" hangingPunct="1">
              <a:lnSpc>
                <a:spcPct val="90000"/>
              </a:lnSpc>
            </a:pPr>
            <a:r>
              <a:rPr lang="en-US" dirty="0">
                <a:ea typeface="Times New Roman" charset="0"/>
                <a:cs typeface="Times New Roman" charset="0"/>
              </a:rPr>
              <a:t>Oxidation</a:t>
            </a:r>
          </a:p>
          <a:p>
            <a:pPr lvl="1" eaLnBrk="1" hangingPunct="1">
              <a:lnSpc>
                <a:spcPct val="90000"/>
              </a:lnSpc>
            </a:pPr>
            <a:r>
              <a:rPr lang="en-US" dirty="0">
                <a:ea typeface="Times New Roman" charset="0"/>
                <a:cs typeface="Times New Roman" charset="0"/>
              </a:rPr>
              <a:t>Dissolution of carbonates</a:t>
            </a:r>
          </a:p>
        </p:txBody>
      </p:sp>
      <p:sp>
        <p:nvSpPr>
          <p:cNvPr id="39939" name="Rectangle 2"/>
          <p:cNvSpPr>
            <a:spLocks noGrp="1" noChangeArrowheads="1"/>
          </p:cNvSpPr>
          <p:nvPr>
            <p:ph type="title"/>
          </p:nvPr>
        </p:nvSpPr>
        <p:spPr>
          <a:xfrm>
            <a:off x="457200" y="0"/>
            <a:ext cx="8229600" cy="635064"/>
          </a:xfrm>
        </p:spPr>
        <p:txBody>
          <a:bodyPr>
            <a:normAutofit fontScale="90000"/>
          </a:bodyPr>
          <a:lstStyle/>
          <a:p>
            <a:pPr eaLnBrk="1" hangingPunct="1"/>
            <a:r>
              <a:rPr lang="en-US" dirty="0">
                <a:solidFill>
                  <a:srgbClr val="16165D"/>
                </a:solidFill>
                <a:ea typeface="Times New Roman" charset="0"/>
                <a:cs typeface="Times New Roman" charset="0"/>
              </a:rPr>
              <a:t>Weathering Processes  </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762000"/>
          </a:xfrm>
        </p:spPr>
        <p:txBody>
          <a:bodyPr/>
          <a:lstStyle/>
          <a:p>
            <a:pPr eaLnBrk="1" hangingPunct="1"/>
            <a:r>
              <a:rPr lang="en-US">
                <a:solidFill>
                  <a:srgbClr val="16165D"/>
                </a:solidFill>
              </a:rPr>
              <a:t>Regolith, Soil, and Parent Materials</a:t>
            </a:r>
          </a:p>
        </p:txBody>
      </p:sp>
      <p:sp>
        <p:nvSpPr>
          <p:cNvPr id="41987" name="Text Box 5"/>
          <p:cNvSpPr txBox="1">
            <a:spLocks noChangeArrowheads="1"/>
          </p:cNvSpPr>
          <p:nvPr/>
        </p:nvSpPr>
        <p:spPr bwMode="auto">
          <a:xfrm>
            <a:off x="7970838" y="6172200"/>
            <a:ext cx="1171575" cy="336550"/>
          </a:xfrm>
          <a:prstGeom prst="rect">
            <a:avLst/>
          </a:prstGeom>
          <a:noFill/>
          <a:ln w="9525">
            <a:noFill/>
            <a:miter lim="800000"/>
            <a:headEnd/>
            <a:tailEnd/>
          </a:ln>
        </p:spPr>
        <p:txBody>
          <a:bodyPr wrap="none">
            <a:prstTxWarp prst="textNoShape">
              <a:avLst/>
            </a:prstTxWarp>
            <a:spAutoFit/>
          </a:bodyPr>
          <a:lstStyle/>
          <a:p>
            <a:r>
              <a:rPr lang="en-US"/>
              <a:t>Figure  10.4</a:t>
            </a:r>
          </a:p>
        </p:txBody>
      </p:sp>
      <p:pic>
        <p:nvPicPr>
          <p:cNvPr id="41988" name="Picture 5" descr="EG6_Figure_10_04-L"/>
          <p:cNvPicPr>
            <a:picLocks noChangeAspect="1" noChangeArrowheads="1"/>
          </p:cNvPicPr>
          <p:nvPr/>
        </p:nvPicPr>
        <p:blipFill>
          <a:blip r:embed="rId3"/>
          <a:srcRect/>
          <a:stretch>
            <a:fillRect/>
          </a:stretch>
        </p:blipFill>
        <p:spPr bwMode="auto">
          <a:xfrm>
            <a:off x="1535113" y="685800"/>
            <a:ext cx="6072187" cy="5911850"/>
          </a:xfrm>
          <a:prstGeom prst="rect">
            <a:avLst/>
          </a:prstGeom>
          <a:noFill/>
          <a:ln w="9525">
            <a:noFill/>
            <a:miter lim="800000"/>
            <a:headEnd/>
            <a:tailEnd/>
          </a:ln>
        </p:spPr>
      </p:pic>
      <p:sp>
        <p:nvSpPr>
          <p:cNvPr id="4198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199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4748875" y="3313377"/>
            <a:ext cx="4028567" cy="646331"/>
          </a:xfrm>
          <a:prstGeom prst="rect">
            <a:avLst/>
          </a:prstGeom>
          <a:noFill/>
        </p:spPr>
        <p:txBody>
          <a:bodyPr wrap="none" rtlCol="0">
            <a:spAutoFit/>
          </a:bodyPr>
          <a:lstStyle/>
          <a:p>
            <a:r>
              <a:rPr lang="en-US" dirty="0" smtClean="0"/>
              <a:t>Regolith – broken-up rock material at the </a:t>
            </a:r>
          </a:p>
          <a:p>
            <a:r>
              <a:rPr lang="en-US" dirty="0" smtClean="0"/>
              <a:t>Earth’s surface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descr="EG6_Figure_10_06a-L"/>
          <p:cNvPicPr>
            <a:picLocks noChangeAspect="1" noChangeArrowheads="1"/>
          </p:cNvPicPr>
          <p:nvPr/>
        </p:nvPicPr>
        <p:blipFill>
          <a:blip r:embed="rId3"/>
          <a:srcRect/>
          <a:stretch>
            <a:fillRect/>
          </a:stretch>
        </p:blipFill>
        <p:spPr bwMode="auto">
          <a:xfrm>
            <a:off x="609600" y="685800"/>
            <a:ext cx="7924800" cy="5908675"/>
          </a:xfrm>
          <a:prstGeom prst="rect">
            <a:avLst/>
          </a:prstGeom>
          <a:noFill/>
          <a:ln w="9525">
            <a:noFill/>
            <a:miter lim="800000"/>
            <a:headEnd/>
            <a:tailEnd/>
          </a:ln>
        </p:spPr>
      </p:pic>
      <p:sp>
        <p:nvSpPr>
          <p:cNvPr id="44035" name="Rectangle 4"/>
          <p:cNvSpPr>
            <a:spLocks noGrp="1" noChangeArrowheads="1"/>
          </p:cNvSpPr>
          <p:nvPr>
            <p:ph type="title"/>
          </p:nvPr>
        </p:nvSpPr>
        <p:spPr>
          <a:xfrm>
            <a:off x="685800" y="0"/>
            <a:ext cx="7772400" cy="762000"/>
          </a:xfrm>
        </p:spPr>
        <p:txBody>
          <a:bodyPr/>
          <a:lstStyle/>
          <a:p>
            <a:pPr eaLnBrk="1" hangingPunct="1"/>
            <a:r>
              <a:rPr lang="en-US">
                <a:solidFill>
                  <a:srgbClr val="16165D"/>
                </a:solidFill>
              </a:rPr>
              <a:t>Physical Weathering</a:t>
            </a:r>
          </a:p>
        </p:txBody>
      </p:sp>
      <p:sp>
        <p:nvSpPr>
          <p:cNvPr id="44036" name="Text Box 7"/>
          <p:cNvSpPr txBox="1">
            <a:spLocks noChangeArrowheads="1"/>
          </p:cNvSpPr>
          <p:nvPr/>
        </p:nvSpPr>
        <p:spPr bwMode="auto">
          <a:xfrm>
            <a:off x="7880350" y="6096000"/>
            <a:ext cx="1262063"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10.6a</a:t>
            </a:r>
          </a:p>
        </p:txBody>
      </p:sp>
      <p:sp>
        <p:nvSpPr>
          <p:cNvPr id="4403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403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descr="EG6_Figure_10_06b-L"/>
          <p:cNvPicPr>
            <a:picLocks noChangeAspect="1" noChangeArrowheads="1"/>
          </p:cNvPicPr>
          <p:nvPr/>
        </p:nvPicPr>
        <p:blipFill>
          <a:blip r:embed="rId3"/>
          <a:srcRect/>
          <a:stretch>
            <a:fillRect/>
          </a:stretch>
        </p:blipFill>
        <p:spPr bwMode="auto">
          <a:xfrm>
            <a:off x="609600" y="685800"/>
            <a:ext cx="7924800" cy="5908675"/>
          </a:xfrm>
          <a:prstGeom prst="rect">
            <a:avLst/>
          </a:prstGeom>
          <a:noFill/>
          <a:ln w="9525">
            <a:noFill/>
            <a:miter lim="800000"/>
            <a:headEnd/>
            <a:tailEnd/>
          </a:ln>
        </p:spPr>
      </p:pic>
      <p:sp>
        <p:nvSpPr>
          <p:cNvPr id="46083"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Joint-Block Separation</a:t>
            </a:r>
          </a:p>
        </p:txBody>
      </p:sp>
      <p:sp>
        <p:nvSpPr>
          <p:cNvPr id="46084" name="Text Box 7"/>
          <p:cNvSpPr txBox="1">
            <a:spLocks noChangeArrowheads="1"/>
          </p:cNvSpPr>
          <p:nvPr/>
        </p:nvSpPr>
        <p:spPr bwMode="auto">
          <a:xfrm>
            <a:off x="7869238" y="6096000"/>
            <a:ext cx="1273175" cy="336550"/>
          </a:xfrm>
          <a:prstGeom prst="rect">
            <a:avLst/>
          </a:prstGeom>
          <a:noFill/>
          <a:ln w="9525">
            <a:noFill/>
            <a:miter lim="800000"/>
            <a:headEnd/>
            <a:tailEnd/>
          </a:ln>
        </p:spPr>
        <p:txBody>
          <a:bodyPr wrap="none">
            <a:prstTxWarp prst="textNoShape">
              <a:avLst/>
            </a:prstTxWarp>
            <a:spAutoFit/>
          </a:bodyPr>
          <a:lstStyle/>
          <a:p>
            <a:r>
              <a:rPr lang="en-US"/>
              <a:t>Figure  10.6b</a:t>
            </a:r>
          </a:p>
        </p:txBody>
      </p:sp>
      <p:sp>
        <p:nvSpPr>
          <p:cNvPr id="4608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608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1371600" y="0"/>
            <a:ext cx="7772400" cy="762000"/>
          </a:xfrm>
        </p:spPr>
        <p:txBody>
          <a:bodyPr/>
          <a:lstStyle/>
          <a:p>
            <a:pPr algn="r" eaLnBrk="1" hangingPunct="1"/>
            <a:r>
              <a:rPr lang="en-US">
                <a:solidFill>
                  <a:srgbClr val="16165D"/>
                </a:solidFill>
              </a:rPr>
              <a:t>Rockfall</a:t>
            </a:r>
          </a:p>
        </p:txBody>
      </p:sp>
      <p:sp>
        <p:nvSpPr>
          <p:cNvPr id="48131" name="Text Box 7"/>
          <p:cNvSpPr txBox="1">
            <a:spLocks noChangeArrowheads="1"/>
          </p:cNvSpPr>
          <p:nvPr/>
        </p:nvSpPr>
        <p:spPr bwMode="auto">
          <a:xfrm>
            <a:off x="7970838" y="6172200"/>
            <a:ext cx="1171575" cy="336550"/>
          </a:xfrm>
          <a:prstGeom prst="rect">
            <a:avLst/>
          </a:prstGeom>
          <a:noFill/>
          <a:ln w="9525">
            <a:noFill/>
            <a:miter lim="800000"/>
            <a:headEnd/>
            <a:tailEnd/>
          </a:ln>
        </p:spPr>
        <p:txBody>
          <a:bodyPr wrap="none">
            <a:prstTxWarp prst="textNoShape">
              <a:avLst/>
            </a:prstTxWarp>
            <a:spAutoFit/>
          </a:bodyPr>
          <a:lstStyle/>
          <a:p>
            <a:r>
              <a:rPr lang="en-US"/>
              <a:t>Figure  10.7</a:t>
            </a:r>
          </a:p>
        </p:txBody>
      </p:sp>
      <p:pic>
        <p:nvPicPr>
          <p:cNvPr id="48132" name="Picture 5" descr="EG6_Figure_10_07a-L"/>
          <p:cNvPicPr>
            <a:picLocks noChangeAspect="1" noChangeArrowheads="1"/>
          </p:cNvPicPr>
          <p:nvPr/>
        </p:nvPicPr>
        <p:blipFill>
          <a:blip r:embed="rId3"/>
          <a:srcRect/>
          <a:stretch>
            <a:fillRect/>
          </a:stretch>
        </p:blipFill>
        <p:spPr bwMode="auto">
          <a:xfrm>
            <a:off x="2057400" y="76200"/>
            <a:ext cx="4594225" cy="6492875"/>
          </a:xfrm>
          <a:prstGeom prst="rect">
            <a:avLst/>
          </a:prstGeom>
          <a:noFill/>
          <a:ln w="9525">
            <a:noFill/>
            <a:miter lim="800000"/>
            <a:headEnd/>
            <a:tailEnd/>
          </a:ln>
        </p:spPr>
      </p:pic>
      <p:sp>
        <p:nvSpPr>
          <p:cNvPr id="4813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813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0" y="-304800"/>
            <a:ext cx="4572000" cy="2514600"/>
          </a:xfrm>
        </p:spPr>
        <p:txBody>
          <a:bodyPr/>
          <a:lstStyle/>
          <a:p>
            <a:pPr algn="r" eaLnBrk="1" hangingPunct="1"/>
            <a:r>
              <a:rPr lang="en-US">
                <a:solidFill>
                  <a:srgbClr val="16165D"/>
                </a:solidFill>
              </a:rPr>
              <a:t>Physical Weathering in Sandstone</a:t>
            </a:r>
          </a:p>
        </p:txBody>
      </p:sp>
      <p:sp>
        <p:nvSpPr>
          <p:cNvPr id="50179" name="Text Box 4"/>
          <p:cNvSpPr txBox="1">
            <a:spLocks noChangeArrowheads="1"/>
          </p:cNvSpPr>
          <p:nvPr/>
        </p:nvSpPr>
        <p:spPr bwMode="auto">
          <a:xfrm>
            <a:off x="7970838" y="6172200"/>
            <a:ext cx="1171575" cy="336550"/>
          </a:xfrm>
          <a:prstGeom prst="rect">
            <a:avLst/>
          </a:prstGeom>
          <a:noFill/>
          <a:ln w="9525">
            <a:noFill/>
            <a:miter lim="800000"/>
            <a:headEnd/>
            <a:tailEnd/>
          </a:ln>
        </p:spPr>
        <p:txBody>
          <a:bodyPr wrap="none">
            <a:prstTxWarp prst="textNoShape">
              <a:avLst/>
            </a:prstTxWarp>
            <a:spAutoFit/>
          </a:bodyPr>
          <a:lstStyle/>
          <a:p>
            <a:r>
              <a:rPr lang="en-US"/>
              <a:t>Figure  10.8</a:t>
            </a:r>
          </a:p>
        </p:txBody>
      </p:sp>
      <p:pic>
        <p:nvPicPr>
          <p:cNvPr id="50180" name="Picture 5" descr="EG6_Figure_10_08-L"/>
          <p:cNvPicPr>
            <a:picLocks noChangeAspect="1" noChangeArrowheads="1"/>
          </p:cNvPicPr>
          <p:nvPr/>
        </p:nvPicPr>
        <p:blipFill>
          <a:blip r:embed="rId3"/>
          <a:srcRect/>
          <a:stretch>
            <a:fillRect/>
          </a:stretch>
        </p:blipFill>
        <p:spPr bwMode="auto">
          <a:xfrm>
            <a:off x="228600" y="1265238"/>
            <a:ext cx="6172200" cy="5322887"/>
          </a:xfrm>
          <a:prstGeom prst="rect">
            <a:avLst/>
          </a:prstGeom>
          <a:noFill/>
          <a:ln w="9525">
            <a:noFill/>
            <a:miter lim="800000"/>
            <a:headEnd/>
            <a:tailEnd/>
          </a:ln>
        </p:spPr>
      </p:pic>
      <p:sp>
        <p:nvSpPr>
          <p:cNvPr id="5018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018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765382"/>
          </a:xfrm>
        </p:spPr>
        <p:txBody>
          <a:bodyPr>
            <a:normAutofit/>
          </a:bodyPr>
          <a:lstStyle/>
          <a:p>
            <a:r>
              <a:rPr lang="en-US" dirty="0" smtClean="0"/>
              <a:t>Exogenic/Endogenic Systems</a:t>
            </a:r>
            <a:endParaRPr lang="en-US" dirty="0"/>
          </a:p>
        </p:txBody>
      </p:sp>
      <p:sp>
        <p:nvSpPr>
          <p:cNvPr id="27651" name="Rectangle 3" descr="EG6_Figure_08_05b-L"/>
          <p:cNvSpPr>
            <a:spLocks noGrp="1" noChangeAspect="1" noChangeArrowheads="1"/>
          </p:cNvSpPr>
          <p:nvPr isPhoto="1"/>
        </p:nvSpPr>
        <p:spPr bwMode="auto">
          <a:xfrm>
            <a:off x="-562645" y="991518"/>
            <a:ext cx="10538820" cy="3352799"/>
          </a:xfrm>
          <a:prstGeom prst="rect">
            <a:avLst/>
          </a:prstGeom>
          <a:blipFill dpi="0" rotWithShape="1">
            <a:blip r:embed="rId2"/>
            <a:srcRect/>
            <a:stretch>
              <a:fillRect b="-4"/>
            </a:stretch>
          </a:blipFill>
          <a:ln w="9525">
            <a:noFill/>
            <a:miter lim="800000"/>
            <a:headEnd/>
            <a:tailEnd/>
          </a:ln>
          <a:effectLst/>
        </p:spPr>
        <p:txBody>
          <a:bodyPr>
            <a:prstTxWarp prst="textNoShape">
              <a:avLst/>
            </a:prstTxWarp>
          </a:bodyPr>
          <a:lstStyle/>
          <a:p>
            <a:endParaRPr lang="en-US"/>
          </a:p>
        </p:txBody>
      </p:sp>
      <p:sp>
        <p:nvSpPr>
          <p:cNvPr id="5" name="TextBox 4"/>
          <p:cNvSpPr txBox="1"/>
          <p:nvPr/>
        </p:nvSpPr>
        <p:spPr>
          <a:xfrm>
            <a:off x="0" y="4574899"/>
            <a:ext cx="9528720" cy="1938992"/>
          </a:xfrm>
          <a:prstGeom prst="rect">
            <a:avLst/>
          </a:prstGeom>
          <a:noFill/>
        </p:spPr>
        <p:txBody>
          <a:bodyPr wrap="none" rtlCol="0">
            <a:spAutoFit/>
          </a:bodyPr>
          <a:lstStyle/>
          <a:p>
            <a:r>
              <a:rPr lang="en-US" sz="2400" dirty="0" smtClean="0"/>
              <a:t>Exogenic system – external processes that set air, water (streams &amp; waves), </a:t>
            </a:r>
          </a:p>
          <a:p>
            <a:r>
              <a:rPr lang="en-US" sz="2400" dirty="0" smtClean="0"/>
              <a:t>and ice into motion powered by solar energy. This fluid part of Earth’s </a:t>
            </a:r>
          </a:p>
          <a:p>
            <a:r>
              <a:rPr lang="en-US" sz="2400" dirty="0" smtClean="0"/>
              <a:t>environment  works toward lowering the relief</a:t>
            </a:r>
            <a:r>
              <a:rPr lang="en-US" dirty="0" smtClean="0"/>
              <a:t>.</a:t>
            </a:r>
          </a:p>
          <a:p>
            <a:r>
              <a:rPr lang="en-US" sz="2400" dirty="0" smtClean="0"/>
              <a:t>Exogenic system – internal processes that builds and creates initial</a:t>
            </a:r>
          </a:p>
          <a:p>
            <a:r>
              <a:rPr lang="en-US" sz="2400" dirty="0" smtClean="0"/>
              <a:t> landscapes</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descr="EG6_Figure_10_09b-L"/>
          <p:cNvPicPr>
            <a:picLocks noChangeAspect="1" noChangeArrowheads="1"/>
          </p:cNvPicPr>
          <p:nvPr/>
        </p:nvPicPr>
        <p:blipFill>
          <a:blip r:embed="rId3"/>
          <a:srcRect/>
          <a:stretch>
            <a:fillRect/>
          </a:stretch>
        </p:blipFill>
        <p:spPr bwMode="auto">
          <a:xfrm>
            <a:off x="304800" y="0"/>
            <a:ext cx="8534400" cy="6588125"/>
          </a:xfrm>
          <a:prstGeom prst="rect">
            <a:avLst/>
          </a:prstGeom>
          <a:noFill/>
          <a:ln w="9525">
            <a:noFill/>
            <a:miter lim="800000"/>
            <a:headEnd/>
            <a:tailEnd/>
          </a:ln>
        </p:spPr>
      </p:pic>
      <p:sp>
        <p:nvSpPr>
          <p:cNvPr id="52227" name="Rectangle 2"/>
          <p:cNvSpPr>
            <a:spLocks noGrp="1" noChangeArrowheads="1"/>
          </p:cNvSpPr>
          <p:nvPr>
            <p:ph type="title"/>
          </p:nvPr>
        </p:nvSpPr>
        <p:spPr>
          <a:xfrm>
            <a:off x="685800" y="-76200"/>
            <a:ext cx="7772400" cy="762000"/>
          </a:xfrm>
        </p:spPr>
        <p:txBody>
          <a:bodyPr/>
          <a:lstStyle/>
          <a:p>
            <a:pPr eaLnBrk="1" hangingPunct="1"/>
            <a:r>
              <a:rPr lang="en-US">
                <a:solidFill>
                  <a:srgbClr val="CCECFF"/>
                </a:solidFill>
              </a:rPr>
              <a:t>Exfoliation in Granite</a:t>
            </a:r>
          </a:p>
        </p:txBody>
      </p:sp>
      <p:sp>
        <p:nvSpPr>
          <p:cNvPr id="52228" name="Text Box 5"/>
          <p:cNvSpPr txBox="1">
            <a:spLocks noChangeArrowheads="1"/>
          </p:cNvSpPr>
          <p:nvPr/>
        </p:nvSpPr>
        <p:spPr bwMode="auto">
          <a:xfrm>
            <a:off x="7869238" y="6248400"/>
            <a:ext cx="1273175" cy="336550"/>
          </a:xfrm>
          <a:prstGeom prst="rect">
            <a:avLst/>
          </a:prstGeom>
          <a:noFill/>
          <a:ln w="9525">
            <a:noFill/>
            <a:miter lim="800000"/>
            <a:headEnd/>
            <a:tailEnd/>
          </a:ln>
        </p:spPr>
        <p:txBody>
          <a:bodyPr wrap="none">
            <a:prstTxWarp prst="textNoShape">
              <a:avLst/>
            </a:prstTxWarp>
            <a:spAutoFit/>
          </a:bodyPr>
          <a:lstStyle/>
          <a:p>
            <a:r>
              <a:rPr lang="en-US"/>
              <a:t>Figure  10.9b</a:t>
            </a:r>
          </a:p>
        </p:txBody>
      </p:sp>
      <p:sp>
        <p:nvSpPr>
          <p:cNvPr id="5222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223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3727315" y="869761"/>
            <a:ext cx="3245450" cy="830997"/>
          </a:xfrm>
          <a:prstGeom prst="rect">
            <a:avLst/>
          </a:prstGeom>
          <a:noFill/>
        </p:spPr>
        <p:txBody>
          <a:bodyPr wrap="none" rtlCol="0">
            <a:spAutoFit/>
          </a:bodyPr>
          <a:lstStyle/>
          <a:p>
            <a:pPr algn="ctr"/>
            <a:r>
              <a:rPr lang="en-US" sz="2400" dirty="0" smtClean="0"/>
              <a:t>Pressure release jointing</a:t>
            </a:r>
          </a:p>
          <a:p>
            <a:pPr algn="ctr"/>
            <a:r>
              <a:rPr lang="en-US" sz="2400" dirty="0" smtClean="0"/>
              <a:t>Exfoliation dome</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descr="EG6_Figure_10_09a-L"/>
          <p:cNvPicPr>
            <a:picLocks noChangeAspect="1" noChangeArrowheads="1"/>
          </p:cNvPicPr>
          <p:nvPr/>
        </p:nvPicPr>
        <p:blipFill>
          <a:blip r:embed="rId3"/>
          <a:srcRect/>
          <a:stretch>
            <a:fillRect/>
          </a:stretch>
        </p:blipFill>
        <p:spPr bwMode="auto">
          <a:xfrm>
            <a:off x="382588" y="685800"/>
            <a:ext cx="8378825" cy="5946775"/>
          </a:xfrm>
          <a:prstGeom prst="rect">
            <a:avLst/>
          </a:prstGeom>
          <a:noFill/>
          <a:ln w="9525">
            <a:noFill/>
            <a:miter lim="800000"/>
            <a:headEnd/>
            <a:tailEnd/>
          </a:ln>
        </p:spPr>
      </p:pic>
      <p:sp>
        <p:nvSpPr>
          <p:cNvPr id="54275" name="Rectangle 8"/>
          <p:cNvSpPr>
            <a:spLocks noChangeArrowheads="1"/>
          </p:cNvSpPr>
          <p:nvPr/>
        </p:nvSpPr>
        <p:spPr bwMode="auto">
          <a:xfrm>
            <a:off x="685800" y="0"/>
            <a:ext cx="7772400" cy="762000"/>
          </a:xfrm>
          <a:prstGeom prst="rect">
            <a:avLst/>
          </a:prstGeom>
          <a:noFill/>
          <a:ln w="9525">
            <a:noFill/>
            <a:miter lim="800000"/>
            <a:headEnd/>
            <a:tailEnd/>
          </a:ln>
        </p:spPr>
        <p:txBody>
          <a:bodyPr anchor="ctr">
            <a:prstTxWarp prst="textNoShape">
              <a:avLst/>
            </a:prstTxWarp>
          </a:bodyPr>
          <a:lstStyle/>
          <a:p>
            <a:pPr algn="ctr"/>
            <a:r>
              <a:rPr lang="en-US" sz="4400" b="1" i="1">
                <a:solidFill>
                  <a:srgbClr val="16165D"/>
                </a:solidFill>
              </a:rPr>
              <a:t>Exfoliation in Granite</a:t>
            </a:r>
          </a:p>
        </p:txBody>
      </p:sp>
      <p:sp>
        <p:nvSpPr>
          <p:cNvPr id="54276" name="Text Box 9"/>
          <p:cNvSpPr txBox="1">
            <a:spLocks noChangeArrowheads="1"/>
          </p:cNvSpPr>
          <p:nvPr/>
        </p:nvSpPr>
        <p:spPr bwMode="auto">
          <a:xfrm>
            <a:off x="7869238" y="6172200"/>
            <a:ext cx="1262062" cy="336550"/>
          </a:xfrm>
          <a:prstGeom prst="rect">
            <a:avLst/>
          </a:prstGeom>
          <a:noFill/>
          <a:ln w="9525">
            <a:noFill/>
            <a:miter lim="800000"/>
            <a:headEnd/>
            <a:tailEnd/>
          </a:ln>
        </p:spPr>
        <p:txBody>
          <a:bodyPr wrap="none">
            <a:prstTxWarp prst="textNoShape">
              <a:avLst/>
            </a:prstTxWarp>
            <a:spAutoFit/>
          </a:bodyPr>
          <a:lstStyle/>
          <a:p>
            <a:r>
              <a:rPr lang="en-US"/>
              <a:t>Figure  10.9a</a:t>
            </a:r>
          </a:p>
        </p:txBody>
      </p:sp>
      <p:sp>
        <p:nvSpPr>
          <p:cNvPr id="5427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427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Exfoliation in Granite</a:t>
            </a:r>
          </a:p>
        </p:txBody>
      </p:sp>
      <p:sp>
        <p:nvSpPr>
          <p:cNvPr id="56323" name="Text Box 3"/>
          <p:cNvSpPr txBox="1">
            <a:spLocks noChangeArrowheads="1"/>
          </p:cNvSpPr>
          <p:nvPr/>
        </p:nvSpPr>
        <p:spPr bwMode="auto">
          <a:xfrm>
            <a:off x="7869238" y="6096000"/>
            <a:ext cx="1262062" cy="336550"/>
          </a:xfrm>
          <a:prstGeom prst="rect">
            <a:avLst/>
          </a:prstGeom>
          <a:noFill/>
          <a:ln w="9525">
            <a:noFill/>
            <a:miter lim="800000"/>
            <a:headEnd/>
            <a:tailEnd/>
          </a:ln>
        </p:spPr>
        <p:txBody>
          <a:bodyPr wrap="none">
            <a:prstTxWarp prst="textNoShape">
              <a:avLst/>
            </a:prstTxWarp>
            <a:spAutoFit/>
          </a:bodyPr>
          <a:lstStyle/>
          <a:p>
            <a:r>
              <a:rPr lang="en-US"/>
              <a:t>Figure  10.9c</a:t>
            </a:r>
          </a:p>
        </p:txBody>
      </p:sp>
      <p:pic>
        <p:nvPicPr>
          <p:cNvPr id="56324" name="Picture 5" descr="EG6_Figure_10_09c-L"/>
          <p:cNvPicPr>
            <a:picLocks noChangeAspect="1" noChangeArrowheads="1"/>
          </p:cNvPicPr>
          <p:nvPr/>
        </p:nvPicPr>
        <p:blipFill>
          <a:blip r:embed="rId3"/>
          <a:srcRect/>
          <a:stretch>
            <a:fillRect/>
          </a:stretch>
        </p:blipFill>
        <p:spPr bwMode="auto">
          <a:xfrm>
            <a:off x="1217613" y="762000"/>
            <a:ext cx="6708775" cy="5791200"/>
          </a:xfrm>
          <a:prstGeom prst="rect">
            <a:avLst/>
          </a:prstGeom>
          <a:noFill/>
          <a:ln w="9525">
            <a:noFill/>
            <a:miter lim="800000"/>
            <a:headEnd/>
            <a:tailEnd/>
          </a:ln>
        </p:spPr>
      </p:pic>
      <p:sp>
        <p:nvSpPr>
          <p:cNvPr id="5632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632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5" descr="EG6_Figure_10_10-L"/>
          <p:cNvPicPr>
            <a:picLocks noChangeAspect="1" noChangeArrowheads="1"/>
          </p:cNvPicPr>
          <p:nvPr/>
        </p:nvPicPr>
        <p:blipFill>
          <a:blip r:embed="rId3"/>
          <a:srcRect/>
          <a:stretch>
            <a:fillRect/>
          </a:stretch>
        </p:blipFill>
        <p:spPr bwMode="auto">
          <a:xfrm>
            <a:off x="454025" y="609600"/>
            <a:ext cx="8235950" cy="5938838"/>
          </a:xfrm>
          <a:prstGeom prst="rect">
            <a:avLst/>
          </a:prstGeom>
          <a:noFill/>
          <a:ln w="9525">
            <a:noFill/>
            <a:miter lim="800000"/>
            <a:headEnd/>
            <a:tailEnd/>
          </a:ln>
        </p:spPr>
      </p:pic>
      <p:sp>
        <p:nvSpPr>
          <p:cNvPr id="58371" name="Rectangle 3"/>
          <p:cNvSpPr>
            <a:spLocks noGrp="1" noChangeArrowheads="1"/>
          </p:cNvSpPr>
          <p:nvPr>
            <p:ph type="title"/>
          </p:nvPr>
        </p:nvSpPr>
        <p:spPr>
          <a:xfrm>
            <a:off x="685800" y="-76200"/>
            <a:ext cx="7772400" cy="762000"/>
          </a:xfrm>
        </p:spPr>
        <p:txBody>
          <a:bodyPr/>
          <a:lstStyle/>
          <a:p>
            <a:pPr eaLnBrk="1" hangingPunct="1"/>
            <a:r>
              <a:rPr lang="en-US">
                <a:solidFill>
                  <a:srgbClr val="16165D"/>
                </a:solidFill>
              </a:rPr>
              <a:t>Chemical Weathering</a:t>
            </a:r>
          </a:p>
        </p:txBody>
      </p:sp>
      <p:sp>
        <p:nvSpPr>
          <p:cNvPr id="58372" name="Text Box 4"/>
          <p:cNvSpPr txBox="1">
            <a:spLocks noChangeArrowheads="1"/>
          </p:cNvSpPr>
          <p:nvPr/>
        </p:nvSpPr>
        <p:spPr bwMode="auto">
          <a:xfrm>
            <a:off x="7920038" y="6172200"/>
            <a:ext cx="1222375" cy="336550"/>
          </a:xfrm>
          <a:prstGeom prst="rect">
            <a:avLst/>
          </a:prstGeom>
          <a:noFill/>
          <a:ln w="9525">
            <a:noFill/>
            <a:miter lim="800000"/>
            <a:headEnd/>
            <a:tailEnd/>
          </a:ln>
        </p:spPr>
        <p:txBody>
          <a:bodyPr wrap="none">
            <a:prstTxWarp prst="textNoShape">
              <a:avLst/>
            </a:prstTxWarp>
            <a:spAutoFit/>
          </a:bodyPr>
          <a:lstStyle/>
          <a:p>
            <a:r>
              <a:rPr lang="en-US"/>
              <a:t>Figure 10.10</a:t>
            </a:r>
          </a:p>
        </p:txBody>
      </p:sp>
      <p:sp>
        <p:nvSpPr>
          <p:cNvPr id="5837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837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descr="13_12c"/>
          <p:cNvPicPr preferRelativeResize="0">
            <a:picLocks noChangeAspect="1" noChangeArrowheads="1"/>
          </p:cNvPicPr>
          <p:nvPr/>
        </p:nvPicPr>
        <p:blipFill>
          <a:blip r:embed="rId3"/>
          <a:srcRect l="900" r="900" b="2681"/>
          <a:stretch>
            <a:fillRect/>
          </a:stretch>
        </p:blipFill>
        <p:spPr bwMode="auto">
          <a:xfrm>
            <a:off x="266700" y="685800"/>
            <a:ext cx="8610600" cy="5811838"/>
          </a:xfrm>
          <a:prstGeom prst="rect">
            <a:avLst/>
          </a:prstGeom>
          <a:noFill/>
          <a:ln w="9525">
            <a:noFill/>
            <a:miter lim="800000"/>
            <a:headEnd/>
            <a:tailEnd/>
          </a:ln>
        </p:spPr>
      </p:pic>
      <p:sp>
        <p:nvSpPr>
          <p:cNvPr id="60419" name="Rectangle 2"/>
          <p:cNvSpPr>
            <a:spLocks noGrp="1" noChangeArrowheads="1"/>
          </p:cNvSpPr>
          <p:nvPr>
            <p:ph type="title"/>
          </p:nvPr>
        </p:nvSpPr>
        <p:spPr>
          <a:xfrm>
            <a:off x="533400" y="0"/>
            <a:ext cx="7772400" cy="762000"/>
          </a:xfrm>
        </p:spPr>
        <p:txBody>
          <a:bodyPr/>
          <a:lstStyle/>
          <a:p>
            <a:pPr eaLnBrk="1" hangingPunct="1"/>
            <a:r>
              <a:rPr lang="en-US">
                <a:solidFill>
                  <a:srgbClr val="16165D"/>
                </a:solidFill>
              </a:rPr>
              <a:t>Chemical Weathering</a:t>
            </a:r>
          </a:p>
        </p:txBody>
      </p:sp>
      <p:sp>
        <p:nvSpPr>
          <p:cNvPr id="60420" name="Rectangle 4"/>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0421" name="Rectangle 5"/>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6" name="TextBox 5"/>
          <p:cNvSpPr txBox="1"/>
          <p:nvPr/>
        </p:nvSpPr>
        <p:spPr>
          <a:xfrm>
            <a:off x="1737059" y="939489"/>
            <a:ext cx="3474704" cy="523220"/>
          </a:xfrm>
          <a:prstGeom prst="rect">
            <a:avLst/>
          </a:prstGeom>
          <a:noFill/>
        </p:spPr>
        <p:txBody>
          <a:bodyPr wrap="none" rtlCol="0">
            <a:spAutoFit/>
          </a:bodyPr>
          <a:lstStyle/>
          <a:p>
            <a:r>
              <a:rPr lang="en-US" sz="2800" dirty="0" smtClean="0"/>
              <a:t>Spheroidal weathering</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a:xfrm>
            <a:off x="1524000" y="0"/>
            <a:ext cx="6096000" cy="990600"/>
          </a:xfrm>
        </p:spPr>
        <p:txBody>
          <a:bodyPr/>
          <a:lstStyle/>
          <a:p>
            <a:pPr eaLnBrk="1" hangingPunct="1"/>
            <a:r>
              <a:rPr lang="en-US">
                <a:solidFill>
                  <a:srgbClr val="16165D"/>
                </a:solidFill>
              </a:rPr>
              <a:t>Spheroidal Weathering</a:t>
            </a:r>
          </a:p>
        </p:txBody>
      </p:sp>
      <p:pic>
        <p:nvPicPr>
          <p:cNvPr id="62467" name="Picture 6" descr="EG6_Figure_10_11-L"/>
          <p:cNvPicPr>
            <a:picLocks noChangeAspect="1" noChangeArrowheads="1"/>
          </p:cNvPicPr>
          <p:nvPr/>
        </p:nvPicPr>
        <p:blipFill>
          <a:blip r:embed="rId3"/>
          <a:srcRect/>
          <a:stretch>
            <a:fillRect/>
          </a:stretch>
        </p:blipFill>
        <p:spPr bwMode="auto">
          <a:xfrm>
            <a:off x="298450" y="1600200"/>
            <a:ext cx="8547100" cy="4657725"/>
          </a:xfrm>
          <a:prstGeom prst="rect">
            <a:avLst/>
          </a:prstGeom>
          <a:noFill/>
          <a:ln w="9525">
            <a:noFill/>
            <a:miter lim="800000"/>
            <a:headEnd/>
            <a:tailEnd/>
          </a:ln>
        </p:spPr>
      </p:pic>
      <p:sp>
        <p:nvSpPr>
          <p:cNvPr id="62468" name="Text Box 7"/>
          <p:cNvSpPr txBox="1">
            <a:spLocks noChangeArrowheads="1"/>
          </p:cNvSpPr>
          <p:nvPr/>
        </p:nvSpPr>
        <p:spPr bwMode="auto">
          <a:xfrm>
            <a:off x="3960813" y="6019800"/>
            <a:ext cx="1222375" cy="336550"/>
          </a:xfrm>
          <a:prstGeom prst="rect">
            <a:avLst/>
          </a:prstGeom>
          <a:noFill/>
          <a:ln w="9525">
            <a:noFill/>
            <a:miter lim="800000"/>
            <a:headEnd/>
            <a:tailEnd/>
          </a:ln>
        </p:spPr>
        <p:txBody>
          <a:bodyPr wrap="none">
            <a:prstTxWarp prst="textNoShape">
              <a:avLst/>
            </a:prstTxWarp>
            <a:spAutoFit/>
          </a:bodyPr>
          <a:lstStyle/>
          <a:p>
            <a:r>
              <a:rPr lang="en-US"/>
              <a:t>Figure 10.11</a:t>
            </a:r>
          </a:p>
        </p:txBody>
      </p:sp>
      <p:sp>
        <p:nvSpPr>
          <p:cNvPr id="6246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247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5" descr="EG6_Figure_10_12a-L"/>
          <p:cNvPicPr>
            <a:picLocks noChangeAspect="1" noChangeArrowheads="1"/>
          </p:cNvPicPr>
          <p:nvPr/>
        </p:nvPicPr>
        <p:blipFill>
          <a:blip r:embed="rId3"/>
          <a:srcRect/>
          <a:stretch>
            <a:fillRect/>
          </a:stretch>
        </p:blipFill>
        <p:spPr bwMode="auto">
          <a:xfrm>
            <a:off x="457200" y="0"/>
            <a:ext cx="8534400" cy="6597650"/>
          </a:xfrm>
          <a:prstGeom prst="rect">
            <a:avLst/>
          </a:prstGeom>
          <a:noFill/>
          <a:ln w="9525">
            <a:noFill/>
            <a:miter lim="800000"/>
            <a:headEnd/>
            <a:tailEnd/>
          </a:ln>
        </p:spPr>
      </p:pic>
      <p:sp>
        <p:nvSpPr>
          <p:cNvPr id="64515" name="Rectangle 4"/>
          <p:cNvSpPr>
            <a:spLocks noGrp="1" noChangeArrowheads="1"/>
          </p:cNvSpPr>
          <p:nvPr>
            <p:ph type="title"/>
          </p:nvPr>
        </p:nvSpPr>
        <p:spPr>
          <a:xfrm>
            <a:off x="1143000" y="0"/>
            <a:ext cx="7772400" cy="762000"/>
          </a:xfrm>
        </p:spPr>
        <p:txBody>
          <a:bodyPr/>
          <a:lstStyle/>
          <a:p>
            <a:pPr algn="r" eaLnBrk="1" hangingPunct="1"/>
            <a:r>
              <a:rPr lang="en-US">
                <a:solidFill>
                  <a:srgbClr val="CCECFF"/>
                </a:solidFill>
              </a:rPr>
              <a:t>Oxidation in Rock</a:t>
            </a:r>
          </a:p>
        </p:txBody>
      </p:sp>
      <p:sp>
        <p:nvSpPr>
          <p:cNvPr id="64516" name="Text Box 7"/>
          <p:cNvSpPr txBox="1">
            <a:spLocks noChangeArrowheads="1"/>
          </p:cNvSpPr>
          <p:nvPr/>
        </p:nvSpPr>
        <p:spPr bwMode="auto">
          <a:xfrm>
            <a:off x="7920038" y="6096000"/>
            <a:ext cx="1222375" cy="336550"/>
          </a:xfrm>
          <a:prstGeom prst="rect">
            <a:avLst/>
          </a:prstGeom>
          <a:noFill/>
          <a:ln w="9525">
            <a:noFill/>
            <a:miter lim="800000"/>
            <a:headEnd/>
            <a:tailEnd/>
          </a:ln>
        </p:spPr>
        <p:txBody>
          <a:bodyPr wrap="none">
            <a:prstTxWarp prst="textNoShape">
              <a:avLst/>
            </a:prstTxWarp>
            <a:spAutoFit/>
          </a:bodyPr>
          <a:lstStyle/>
          <a:p>
            <a:r>
              <a:rPr lang="en-US"/>
              <a:t>Figure 10.12</a:t>
            </a:r>
          </a:p>
        </p:txBody>
      </p:sp>
      <p:sp>
        <p:nvSpPr>
          <p:cNvPr id="6451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451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dirty="0" smtClean="0"/>
              <a:t>Dissolution of Carbonates</a:t>
            </a:r>
            <a:endParaRPr lang="en-US" dirty="0"/>
          </a:p>
        </p:txBody>
      </p:sp>
      <p:pic>
        <p:nvPicPr>
          <p:cNvPr id="4" name="Content Placeholder 3" descr="http://crazyforfiber.typepad.com/.a/6a0120a5bed840970c013485d358f9970c-800wi"/>
          <p:cNvPicPr>
            <a:picLocks noGrp="1"/>
          </p:cNvPicPr>
          <p:nvPr>
            <p:ph idx="4294967295"/>
          </p:nvPr>
        </p:nvPicPr>
        <p:blipFill>
          <a:blip r:embed="rId2"/>
          <a:srcRect l="-28369" r="-28369"/>
          <a:stretch>
            <a:fillRect/>
          </a:stretch>
        </p:blipFill>
        <p:spPr bwMode="auto">
          <a:xfrm>
            <a:off x="0" y="1084263"/>
            <a:ext cx="9144000" cy="54181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a:xfrm>
            <a:off x="457200" y="1354667"/>
            <a:ext cx="8229600" cy="4525963"/>
          </a:xfrm>
        </p:spPr>
        <p:txBody>
          <a:bodyPr>
            <a:normAutofit/>
          </a:bodyPr>
          <a:lstStyle/>
          <a:p>
            <a:pPr eaLnBrk="1" hangingPunct="1">
              <a:lnSpc>
                <a:spcPct val="90000"/>
              </a:lnSpc>
            </a:pPr>
            <a:r>
              <a:rPr lang="en-US" dirty="0">
                <a:ea typeface="Times New Roman" charset="0"/>
                <a:cs typeface="Times New Roman" charset="0"/>
              </a:rPr>
              <a:t>Formation of Karst</a:t>
            </a:r>
            <a:r>
              <a:rPr lang="en-US" dirty="0" smtClean="0">
                <a:ea typeface="Times New Roman" charset="0"/>
                <a:cs typeface="Times New Roman" charset="0"/>
              </a:rPr>
              <a:t> </a:t>
            </a:r>
          </a:p>
          <a:p>
            <a:pPr lvl="1">
              <a:lnSpc>
                <a:spcPct val="90000"/>
              </a:lnSpc>
            </a:pPr>
            <a:r>
              <a:rPr lang="en-US" dirty="0" smtClean="0">
                <a:ea typeface="Times New Roman" charset="0"/>
                <a:cs typeface="Times New Roman" charset="0"/>
              </a:rPr>
              <a:t>Limestone formation must contain 80% or more calcium carbonate</a:t>
            </a:r>
          </a:p>
          <a:p>
            <a:pPr lvl="1">
              <a:lnSpc>
                <a:spcPct val="90000"/>
              </a:lnSpc>
            </a:pPr>
            <a:r>
              <a:rPr lang="en-US" dirty="0" smtClean="0">
                <a:ea typeface="Times New Roman" charset="0"/>
                <a:cs typeface="Times New Roman" charset="0"/>
              </a:rPr>
              <a:t>Complex patterns of joints needed for water to form routes to subsurface drainage channels</a:t>
            </a:r>
          </a:p>
          <a:p>
            <a:pPr lvl="1">
              <a:lnSpc>
                <a:spcPct val="90000"/>
              </a:lnSpc>
            </a:pPr>
            <a:r>
              <a:rPr lang="en-US" dirty="0" smtClean="0">
                <a:ea typeface="Times New Roman" charset="0"/>
                <a:cs typeface="Times New Roman" charset="0"/>
              </a:rPr>
              <a:t>Must be an aerated zone between the ground surface and water table</a:t>
            </a:r>
          </a:p>
          <a:p>
            <a:pPr lvl="1">
              <a:lnSpc>
                <a:spcPct val="90000"/>
              </a:lnSpc>
            </a:pPr>
            <a:r>
              <a:rPr lang="en-US" dirty="0" smtClean="0">
                <a:ea typeface="Times New Roman" charset="0"/>
                <a:cs typeface="Times New Roman" charset="0"/>
              </a:rPr>
              <a:t>Vegetation cover is required for the supply of organic acids that enhance the dissolution process</a:t>
            </a:r>
          </a:p>
        </p:txBody>
      </p:sp>
      <p:sp>
        <p:nvSpPr>
          <p:cNvPr id="66563" name="Rectangle 2"/>
          <p:cNvSpPr>
            <a:spLocks noGrp="1" noChangeArrowheads="1"/>
          </p:cNvSpPr>
          <p:nvPr>
            <p:ph type="title"/>
          </p:nvPr>
        </p:nvSpPr>
        <p:spPr>
          <a:xfrm>
            <a:off x="0" y="152400"/>
            <a:ext cx="9144000" cy="762000"/>
          </a:xfrm>
        </p:spPr>
        <p:txBody>
          <a:bodyPr/>
          <a:lstStyle/>
          <a:p>
            <a:pPr eaLnBrk="1" hangingPunct="1"/>
            <a:r>
              <a:rPr lang="en-US" dirty="0">
                <a:solidFill>
                  <a:srgbClr val="16165D"/>
                </a:solidFill>
                <a:ea typeface="Times New Roman" charset="0"/>
                <a:cs typeface="Times New Roman" charset="0"/>
              </a:rPr>
              <a:t>Karst Topography and Landscapes  </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solidFill>
                  <a:srgbClr val="16165D"/>
                </a:solidFill>
              </a:rPr>
              <a:t>Karst and Limestone Regions</a:t>
            </a:r>
          </a:p>
        </p:txBody>
      </p:sp>
      <p:pic>
        <p:nvPicPr>
          <p:cNvPr id="68611" name="Picture 5" descr="EG6_Figure_10_14-L"/>
          <p:cNvPicPr>
            <a:picLocks noChangeAspect="1" noChangeArrowheads="1"/>
          </p:cNvPicPr>
          <p:nvPr/>
        </p:nvPicPr>
        <p:blipFill>
          <a:blip r:embed="rId3"/>
          <a:srcRect/>
          <a:stretch>
            <a:fillRect/>
          </a:stretch>
        </p:blipFill>
        <p:spPr bwMode="auto">
          <a:xfrm>
            <a:off x="0" y="1417638"/>
            <a:ext cx="9147645" cy="5102225"/>
          </a:xfrm>
          <a:prstGeom prst="rect">
            <a:avLst/>
          </a:prstGeom>
          <a:noFill/>
          <a:ln w="9525">
            <a:noFill/>
            <a:miter lim="800000"/>
            <a:headEnd/>
            <a:tailEnd/>
          </a:ln>
        </p:spPr>
      </p:pic>
      <p:sp>
        <p:nvSpPr>
          <p:cNvPr id="68612" name="Text Box 5"/>
          <p:cNvSpPr txBox="1">
            <a:spLocks noChangeArrowheads="1"/>
          </p:cNvSpPr>
          <p:nvPr/>
        </p:nvSpPr>
        <p:spPr bwMode="auto">
          <a:xfrm>
            <a:off x="7869238" y="6248400"/>
            <a:ext cx="1273175" cy="336550"/>
          </a:xfrm>
          <a:prstGeom prst="rect">
            <a:avLst/>
          </a:prstGeom>
          <a:noFill/>
          <a:ln w="9525">
            <a:noFill/>
            <a:miter lim="800000"/>
            <a:headEnd/>
            <a:tailEnd/>
          </a:ln>
        </p:spPr>
        <p:txBody>
          <a:bodyPr wrap="none">
            <a:prstTxWarp prst="textNoShape">
              <a:avLst/>
            </a:prstTxWarp>
            <a:spAutoFit/>
          </a:bodyPr>
          <a:lstStyle/>
          <a:p>
            <a:r>
              <a:rPr lang="en-US"/>
              <a:t>Figure  10.14</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846667"/>
          </a:xfrm>
        </p:spPr>
        <p:txBody>
          <a:bodyPr>
            <a:normAutofit/>
          </a:bodyPr>
          <a:lstStyle/>
          <a:p>
            <a:r>
              <a:rPr lang="en-US" dirty="0" smtClean="0"/>
              <a:t>What is weathering?</a:t>
            </a:r>
            <a:endParaRPr lang="en-US" dirty="0"/>
          </a:p>
        </p:txBody>
      </p:sp>
      <p:sp>
        <p:nvSpPr>
          <p:cNvPr id="6" name="Content Placeholder 5"/>
          <p:cNvSpPr>
            <a:spLocks noGrp="1"/>
          </p:cNvSpPr>
          <p:nvPr>
            <p:ph idx="1"/>
          </p:nvPr>
        </p:nvSpPr>
        <p:spPr>
          <a:xfrm>
            <a:off x="457200" y="1253068"/>
            <a:ext cx="8229600" cy="4873096"/>
          </a:xfrm>
        </p:spPr>
        <p:txBody>
          <a:bodyPr>
            <a:normAutofit fontScale="92500" lnSpcReduction="20000"/>
          </a:bodyPr>
          <a:lstStyle/>
          <a:p>
            <a:r>
              <a:rPr lang="en-US" dirty="0" smtClean="0"/>
              <a:t>Have you noticed highways in mountainous in cold climates that appear rough and broken? Roads that experience freezing weather seem to pop-up in chunks each winter? Or, maybe you saw older marble structures, such as tombstones, etched and dissolved by rainwater? Similar physical and chemical weathering processes are important to the overall reduction of the landscape and the release of essential minerals from bedrock. A simple examination of soil gives evidence of weathered mineral grains from many diverse sources. </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3762"/>
          </a:xfrm>
        </p:spPr>
        <p:txBody>
          <a:bodyPr/>
          <a:lstStyle/>
          <a:p>
            <a:r>
              <a:rPr lang="en-US" dirty="0" smtClean="0">
                <a:solidFill>
                  <a:srgbClr val="16165D"/>
                </a:solidFill>
                <a:ea typeface="Times New Roman" charset="0"/>
                <a:cs typeface="Times New Roman" charset="0"/>
              </a:rPr>
              <a:t>Karst Topography and Landscapes</a:t>
            </a:r>
            <a:endParaRPr lang="en-US" dirty="0"/>
          </a:p>
        </p:txBody>
      </p:sp>
      <p:sp>
        <p:nvSpPr>
          <p:cNvPr id="3" name="Content Placeholder 2"/>
          <p:cNvSpPr>
            <a:spLocks noGrp="1"/>
          </p:cNvSpPr>
          <p:nvPr>
            <p:ph idx="1"/>
          </p:nvPr>
        </p:nvSpPr>
        <p:spPr/>
        <p:txBody>
          <a:bodyPr/>
          <a:lstStyle/>
          <a:p>
            <a:pPr>
              <a:lnSpc>
                <a:spcPct val="90000"/>
              </a:lnSpc>
            </a:pPr>
            <a:r>
              <a:rPr lang="en-US" dirty="0" smtClean="0">
                <a:ea typeface="Times New Roman" charset="0"/>
                <a:cs typeface="Times New Roman" charset="0"/>
              </a:rPr>
              <a:t>Lands Covered with Sinkholes </a:t>
            </a:r>
          </a:p>
          <a:p>
            <a:pPr lvl="1">
              <a:lnSpc>
                <a:spcPct val="90000"/>
              </a:lnSpc>
            </a:pPr>
            <a:r>
              <a:rPr lang="en-US" dirty="0" smtClean="0">
                <a:ea typeface="Times New Roman" charset="0"/>
                <a:cs typeface="Times New Roman" charset="0"/>
              </a:rPr>
              <a:t>Weathering of limestone landscapes creates many sinkholes forming circular depressions</a:t>
            </a:r>
          </a:p>
          <a:p>
            <a:pPr lvl="1">
              <a:lnSpc>
                <a:spcPct val="90000"/>
              </a:lnSpc>
            </a:pPr>
            <a:r>
              <a:rPr lang="en-US" dirty="0" smtClean="0">
                <a:ea typeface="Times New Roman" charset="0"/>
                <a:cs typeface="Times New Roman" charset="0"/>
              </a:rPr>
              <a:t>Collapse sinkhole e.g. Florida</a:t>
            </a:r>
          </a:p>
          <a:p>
            <a:pPr lvl="1">
              <a:lnSpc>
                <a:spcPct val="90000"/>
              </a:lnSpc>
            </a:pPr>
            <a:r>
              <a:rPr lang="en-US" dirty="0" smtClean="0">
                <a:ea typeface="Times New Roman" charset="0"/>
                <a:cs typeface="Times New Roman" charset="0"/>
              </a:rPr>
              <a:t>Karst valley – elongated depression up to several km long </a:t>
            </a:r>
          </a:p>
          <a:p>
            <a:pPr lvl="1">
              <a:lnSpc>
                <a:spcPct val="90000"/>
              </a:lnSpc>
            </a:pPr>
            <a:r>
              <a:rPr lang="en-US" dirty="0" smtClean="0">
                <a:ea typeface="Times New Roman" charset="0"/>
                <a:cs typeface="Times New Roman" charset="0"/>
              </a:rPr>
              <a:t>Complex landscape in which sinkhole intersect – cockpit karst</a:t>
            </a:r>
          </a:p>
          <a:p>
            <a:pPr>
              <a:lnSpc>
                <a:spcPct val="90000"/>
              </a:lnSpc>
              <a:buNone/>
            </a:pPr>
            <a:r>
              <a:rPr lang="en-US" dirty="0" smtClean="0">
                <a:ea typeface="Times New Roman" charset="0"/>
                <a:cs typeface="Times New Roman" charset="0"/>
              </a:rPr>
              <a:t>  </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descr="EG6_Figure_10_15-L"/>
          <p:cNvPicPr>
            <a:picLocks noChangeAspect="1" noChangeArrowheads="1"/>
          </p:cNvPicPr>
          <p:nvPr/>
        </p:nvPicPr>
        <p:blipFill>
          <a:blip r:embed="rId3"/>
          <a:srcRect/>
          <a:stretch>
            <a:fillRect/>
          </a:stretch>
        </p:blipFill>
        <p:spPr bwMode="auto">
          <a:xfrm>
            <a:off x="1781175" y="76200"/>
            <a:ext cx="5762625" cy="6477000"/>
          </a:xfrm>
          <a:prstGeom prst="rect">
            <a:avLst/>
          </a:prstGeom>
          <a:noFill/>
          <a:ln w="9525">
            <a:noFill/>
            <a:miter lim="800000"/>
            <a:headEnd/>
            <a:tailEnd/>
          </a:ln>
        </p:spPr>
      </p:pic>
      <p:sp>
        <p:nvSpPr>
          <p:cNvPr id="70659" name="Rectangle 4"/>
          <p:cNvSpPr>
            <a:spLocks noGrp="1" noChangeArrowheads="1"/>
          </p:cNvSpPr>
          <p:nvPr>
            <p:ph type="title"/>
          </p:nvPr>
        </p:nvSpPr>
        <p:spPr>
          <a:xfrm>
            <a:off x="609600" y="0"/>
            <a:ext cx="3581400" cy="1447800"/>
          </a:xfrm>
        </p:spPr>
        <p:txBody>
          <a:bodyPr/>
          <a:lstStyle/>
          <a:p>
            <a:pPr algn="l" eaLnBrk="1" hangingPunct="1"/>
            <a:r>
              <a:rPr lang="en-US">
                <a:solidFill>
                  <a:srgbClr val="16165D"/>
                </a:solidFill>
              </a:rPr>
              <a:t>Karst Topography</a:t>
            </a:r>
          </a:p>
        </p:txBody>
      </p:sp>
      <p:sp>
        <p:nvSpPr>
          <p:cNvPr id="70660" name="Text Box 7"/>
          <p:cNvSpPr txBox="1">
            <a:spLocks noChangeArrowheads="1"/>
          </p:cNvSpPr>
          <p:nvPr/>
        </p:nvSpPr>
        <p:spPr bwMode="auto">
          <a:xfrm>
            <a:off x="7920038" y="6172200"/>
            <a:ext cx="1222375" cy="336550"/>
          </a:xfrm>
          <a:prstGeom prst="rect">
            <a:avLst/>
          </a:prstGeom>
          <a:noFill/>
          <a:ln w="9525">
            <a:noFill/>
            <a:miter lim="800000"/>
            <a:headEnd/>
            <a:tailEnd/>
          </a:ln>
        </p:spPr>
        <p:txBody>
          <a:bodyPr wrap="none">
            <a:prstTxWarp prst="textNoShape">
              <a:avLst/>
            </a:prstTxWarp>
            <a:spAutoFit/>
          </a:bodyPr>
          <a:lstStyle/>
          <a:p>
            <a:r>
              <a:rPr lang="en-US"/>
              <a:t>Figure 10.15</a:t>
            </a:r>
          </a:p>
        </p:txBody>
      </p:sp>
      <p:sp>
        <p:nvSpPr>
          <p:cNvPr id="7066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066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a:xfrm>
            <a:off x="304800" y="76200"/>
            <a:ext cx="5943600" cy="762000"/>
          </a:xfrm>
        </p:spPr>
        <p:txBody>
          <a:bodyPr/>
          <a:lstStyle/>
          <a:p>
            <a:pPr algn="l" eaLnBrk="1" hangingPunct="1"/>
            <a:r>
              <a:rPr lang="en-US">
                <a:solidFill>
                  <a:srgbClr val="16165D"/>
                </a:solidFill>
              </a:rPr>
              <a:t>Sinkholes</a:t>
            </a:r>
          </a:p>
        </p:txBody>
      </p:sp>
      <p:sp>
        <p:nvSpPr>
          <p:cNvPr id="72707" name="Text Box 9"/>
          <p:cNvSpPr txBox="1">
            <a:spLocks noChangeArrowheads="1"/>
          </p:cNvSpPr>
          <p:nvPr/>
        </p:nvSpPr>
        <p:spPr bwMode="auto">
          <a:xfrm>
            <a:off x="7869238" y="6248400"/>
            <a:ext cx="1273175" cy="336550"/>
          </a:xfrm>
          <a:prstGeom prst="rect">
            <a:avLst/>
          </a:prstGeom>
          <a:noFill/>
          <a:ln w="9525">
            <a:noFill/>
            <a:miter lim="800000"/>
            <a:headEnd/>
            <a:tailEnd/>
          </a:ln>
        </p:spPr>
        <p:txBody>
          <a:bodyPr wrap="none">
            <a:prstTxWarp prst="textNoShape">
              <a:avLst/>
            </a:prstTxWarp>
            <a:spAutoFit/>
          </a:bodyPr>
          <a:lstStyle/>
          <a:p>
            <a:r>
              <a:rPr lang="en-US"/>
              <a:t>Figure  10.16</a:t>
            </a:r>
          </a:p>
        </p:txBody>
      </p:sp>
      <p:pic>
        <p:nvPicPr>
          <p:cNvPr id="72708" name="Picture 6" descr="EG6_Figure_10_16a-L"/>
          <p:cNvPicPr>
            <a:picLocks noChangeAspect="1" noChangeArrowheads="1"/>
          </p:cNvPicPr>
          <p:nvPr/>
        </p:nvPicPr>
        <p:blipFill>
          <a:blip r:embed="rId3"/>
          <a:srcRect/>
          <a:stretch>
            <a:fillRect/>
          </a:stretch>
        </p:blipFill>
        <p:spPr bwMode="auto">
          <a:xfrm>
            <a:off x="0" y="1981200"/>
            <a:ext cx="5791200" cy="4587875"/>
          </a:xfrm>
          <a:prstGeom prst="rect">
            <a:avLst/>
          </a:prstGeom>
          <a:noFill/>
          <a:ln w="9525">
            <a:noFill/>
            <a:miter lim="800000"/>
            <a:headEnd/>
            <a:tailEnd/>
          </a:ln>
        </p:spPr>
      </p:pic>
      <p:pic>
        <p:nvPicPr>
          <p:cNvPr id="72709" name="Picture 7" descr="EG6_Figure_10_16c-L"/>
          <p:cNvPicPr>
            <a:picLocks noChangeAspect="1" noChangeArrowheads="1"/>
          </p:cNvPicPr>
          <p:nvPr/>
        </p:nvPicPr>
        <p:blipFill>
          <a:blip r:embed="rId4"/>
          <a:srcRect/>
          <a:stretch>
            <a:fillRect/>
          </a:stretch>
        </p:blipFill>
        <p:spPr bwMode="auto">
          <a:xfrm>
            <a:off x="5084763" y="152400"/>
            <a:ext cx="4059237" cy="4648200"/>
          </a:xfrm>
          <a:prstGeom prst="rect">
            <a:avLst/>
          </a:prstGeom>
          <a:noFill/>
          <a:ln w="9525">
            <a:noFill/>
            <a:miter lim="800000"/>
            <a:headEnd/>
            <a:tailEnd/>
          </a:ln>
        </p:spPr>
      </p:pic>
      <p:sp>
        <p:nvSpPr>
          <p:cNvPr id="72710" name="Rectangle 8"/>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2711" name="Rectangle 9"/>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16165D"/>
                </a:solidFill>
                <a:ea typeface="Times New Roman" charset="0"/>
                <a:cs typeface="Times New Roman" charset="0"/>
              </a:rPr>
              <a:t>Karst Topography and Landscapes</a:t>
            </a:r>
            <a:endParaRPr lang="en-US" dirty="0"/>
          </a:p>
        </p:txBody>
      </p:sp>
      <p:sp>
        <p:nvSpPr>
          <p:cNvPr id="6" name="Content Placeholder 5"/>
          <p:cNvSpPr>
            <a:spLocks noGrp="1"/>
          </p:cNvSpPr>
          <p:nvPr>
            <p:ph idx="1"/>
          </p:nvPr>
        </p:nvSpPr>
        <p:spPr/>
        <p:txBody>
          <a:bodyPr/>
          <a:lstStyle/>
          <a:p>
            <a:r>
              <a:rPr lang="en-US" dirty="0" smtClean="0">
                <a:ea typeface="Times New Roman" charset="0"/>
                <a:cs typeface="Times New Roman" charset="0"/>
              </a:rPr>
              <a:t>Caves and Caverns: subterranean world</a:t>
            </a:r>
          </a:p>
          <a:p>
            <a:pPr lvl="1"/>
            <a:r>
              <a:rPr lang="en-US" dirty="0" smtClean="0">
                <a:ea typeface="Times New Roman" charset="0"/>
                <a:cs typeface="Times New Roman" charset="0"/>
              </a:rPr>
              <a:t>Carlsbad Cavern in New Mexico – limestone deposited 200 million years ago</a:t>
            </a:r>
          </a:p>
          <a:p>
            <a:pPr lvl="1"/>
            <a:r>
              <a:rPr lang="en-US" dirty="0" smtClean="0">
                <a:ea typeface="Times New Roman" charset="0"/>
                <a:cs typeface="Times New Roman" charset="0"/>
              </a:rPr>
              <a:t>Dripstones</a:t>
            </a:r>
          </a:p>
          <a:p>
            <a:pPr lvl="2"/>
            <a:r>
              <a:rPr lang="en-US" dirty="0" smtClean="0">
                <a:ea typeface="Times New Roman" charset="0"/>
                <a:cs typeface="Times New Roman" charset="0"/>
              </a:rPr>
              <a:t>Stalactites</a:t>
            </a:r>
          </a:p>
          <a:p>
            <a:pPr lvl="2"/>
            <a:r>
              <a:rPr lang="en-US" dirty="0" smtClean="0">
                <a:ea typeface="Times New Roman" charset="0"/>
                <a:cs typeface="Times New Roman" charset="0"/>
              </a:rPr>
              <a:t>Stalagmites</a:t>
            </a:r>
          </a:p>
          <a:p>
            <a:pPr lvl="2"/>
            <a:r>
              <a:rPr lang="en-US" dirty="0" smtClean="0">
                <a:ea typeface="Times New Roman" charset="0"/>
                <a:cs typeface="Times New Roman" charset="0"/>
              </a:rPr>
              <a:t>column</a:t>
            </a:r>
          </a:p>
          <a:p>
            <a:pPr lvl="1"/>
            <a:r>
              <a:rPr lang="en-US" dirty="0" smtClean="0">
                <a:ea typeface="Times New Roman" charset="0"/>
                <a:cs typeface="Times New Roman" charset="0"/>
              </a:rPr>
              <a:t>Speleology – study of caves</a:t>
            </a:r>
          </a:p>
          <a:p>
            <a:pPr lvl="1"/>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famouswonders.com/wp-content/uploads/2009/04/carlsbad-caverns-title-page1.jpg"/>
          <p:cNvPicPr>
            <a:picLocks noGrp="1"/>
          </p:cNvPicPr>
          <p:nvPr>
            <p:ph idx="4294967295"/>
          </p:nvPr>
        </p:nvPicPr>
        <p:blipFill>
          <a:blip r:embed="rId2"/>
          <a:srcRect l="-12050" r="-12050"/>
          <a:stretch>
            <a:fillRect/>
          </a:stretch>
        </p:blipFill>
        <p:spPr bwMode="auto">
          <a:xfrm>
            <a:off x="0" y="355600"/>
            <a:ext cx="9144000" cy="6502400"/>
          </a:xfrm>
          <a:prstGeom prst="rect">
            <a:avLst/>
          </a:prstGeom>
          <a:noFill/>
          <a:ln w="9525">
            <a:noFill/>
            <a:miter lim="800000"/>
            <a:headEnd/>
            <a:tailEnd/>
          </a:ln>
        </p:spPr>
      </p:pic>
      <p:sp>
        <p:nvSpPr>
          <p:cNvPr id="5" name="TextBox 4"/>
          <p:cNvSpPr txBox="1"/>
          <p:nvPr/>
        </p:nvSpPr>
        <p:spPr>
          <a:xfrm>
            <a:off x="0" y="1657"/>
            <a:ext cx="3542707" cy="707886"/>
          </a:xfrm>
          <a:prstGeom prst="rect">
            <a:avLst/>
          </a:prstGeom>
          <a:noFill/>
        </p:spPr>
        <p:txBody>
          <a:bodyPr wrap="none" rtlCol="0">
            <a:spAutoFit/>
          </a:bodyPr>
          <a:lstStyle/>
          <a:p>
            <a:r>
              <a:rPr lang="en-US" sz="4000" dirty="0" smtClean="0">
                <a:solidFill>
                  <a:srgbClr val="000090"/>
                </a:solidFill>
              </a:rPr>
              <a:t>Carlsbad Cavern</a:t>
            </a:r>
            <a:endParaRPr lang="en-US" sz="4000" dirty="0">
              <a:solidFill>
                <a:srgbClr val="00009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1000" y="-152400"/>
            <a:ext cx="3657600" cy="2209800"/>
          </a:xfrm>
        </p:spPr>
        <p:txBody>
          <a:bodyPr/>
          <a:lstStyle/>
          <a:p>
            <a:pPr algn="l" eaLnBrk="1" hangingPunct="1"/>
            <a:r>
              <a:rPr lang="en-US">
                <a:solidFill>
                  <a:srgbClr val="16165D"/>
                </a:solidFill>
              </a:rPr>
              <a:t>Cavern Features</a:t>
            </a:r>
          </a:p>
        </p:txBody>
      </p:sp>
      <p:sp>
        <p:nvSpPr>
          <p:cNvPr id="74755" name="Text Box 5"/>
          <p:cNvSpPr txBox="1">
            <a:spLocks noChangeArrowheads="1"/>
          </p:cNvSpPr>
          <p:nvPr/>
        </p:nvSpPr>
        <p:spPr bwMode="auto">
          <a:xfrm>
            <a:off x="7869238" y="6172200"/>
            <a:ext cx="1273175" cy="336550"/>
          </a:xfrm>
          <a:prstGeom prst="rect">
            <a:avLst/>
          </a:prstGeom>
          <a:noFill/>
          <a:ln w="9525">
            <a:noFill/>
            <a:miter lim="800000"/>
            <a:headEnd/>
            <a:tailEnd/>
          </a:ln>
        </p:spPr>
        <p:txBody>
          <a:bodyPr wrap="none">
            <a:prstTxWarp prst="textNoShape">
              <a:avLst/>
            </a:prstTxWarp>
            <a:spAutoFit/>
          </a:bodyPr>
          <a:lstStyle/>
          <a:p>
            <a:r>
              <a:rPr lang="en-US"/>
              <a:t>Figure  10.17</a:t>
            </a:r>
          </a:p>
        </p:txBody>
      </p:sp>
      <p:pic>
        <p:nvPicPr>
          <p:cNvPr id="74756" name="Picture 6" descr="EG6_Figure_10_17-L"/>
          <p:cNvPicPr>
            <a:picLocks noChangeAspect="1" noChangeArrowheads="1"/>
          </p:cNvPicPr>
          <p:nvPr/>
        </p:nvPicPr>
        <p:blipFill>
          <a:blip r:embed="rId3"/>
          <a:srcRect/>
          <a:stretch>
            <a:fillRect/>
          </a:stretch>
        </p:blipFill>
        <p:spPr bwMode="auto">
          <a:xfrm>
            <a:off x="2819400" y="0"/>
            <a:ext cx="4992688" cy="6583363"/>
          </a:xfrm>
          <a:prstGeom prst="rect">
            <a:avLst/>
          </a:prstGeom>
          <a:noFill/>
          <a:ln w="9525">
            <a:noFill/>
            <a:miter lim="800000"/>
            <a:headEnd/>
            <a:tailEnd/>
          </a:ln>
        </p:spPr>
      </p:pic>
      <p:sp>
        <p:nvSpPr>
          <p:cNvPr id="74757"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4758"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idx="1"/>
          </p:nvPr>
        </p:nvSpPr>
        <p:spPr/>
        <p:txBody>
          <a:bodyPr/>
          <a:lstStyle/>
          <a:p>
            <a:pPr eaLnBrk="1" hangingPunct="1">
              <a:lnSpc>
                <a:spcPct val="90000"/>
              </a:lnSpc>
            </a:pPr>
            <a:r>
              <a:rPr lang="en-US" dirty="0">
                <a:ea typeface="Times New Roman" charset="0"/>
                <a:cs typeface="Times New Roman" charset="0"/>
              </a:rPr>
              <a:t>Mass-Movement Mechanics </a:t>
            </a:r>
          </a:p>
          <a:p>
            <a:pPr lvl="1" eaLnBrk="1" hangingPunct="1">
              <a:lnSpc>
                <a:spcPct val="90000"/>
              </a:lnSpc>
            </a:pPr>
            <a:r>
              <a:rPr lang="en-US" dirty="0">
                <a:ea typeface="Times New Roman" charset="0"/>
                <a:cs typeface="Times New Roman" charset="0"/>
              </a:rPr>
              <a:t>The role of slopes </a:t>
            </a:r>
            <a:endParaRPr lang="en-US" dirty="0" smtClean="0">
              <a:ea typeface="Times New Roman" charset="0"/>
              <a:cs typeface="Times New Roman" charset="0"/>
            </a:endParaRPr>
          </a:p>
          <a:p>
            <a:pPr lvl="1" eaLnBrk="1" hangingPunct="1">
              <a:lnSpc>
                <a:spcPct val="90000"/>
              </a:lnSpc>
            </a:pPr>
            <a:r>
              <a:rPr lang="en-US" dirty="0" smtClean="0">
                <a:ea typeface="Times New Roman" charset="0"/>
                <a:cs typeface="Times New Roman" charset="0"/>
              </a:rPr>
              <a:t>Frank Slide, Crowsnest Pass, Alberta</a:t>
            </a:r>
          </a:p>
          <a:p>
            <a:pPr eaLnBrk="1" hangingPunct="1">
              <a:lnSpc>
                <a:spcPct val="90000"/>
              </a:lnSpc>
            </a:pPr>
            <a:r>
              <a:rPr lang="en-US" dirty="0">
                <a:ea typeface="Times New Roman" charset="0"/>
                <a:cs typeface="Times New Roman" charset="0"/>
              </a:rPr>
              <a:t>Classes of Mass Movements </a:t>
            </a:r>
          </a:p>
          <a:p>
            <a:pPr lvl="1" eaLnBrk="1" hangingPunct="1">
              <a:lnSpc>
                <a:spcPct val="90000"/>
              </a:lnSpc>
            </a:pPr>
            <a:r>
              <a:rPr lang="en-US" dirty="0">
                <a:ea typeface="Times New Roman" charset="0"/>
                <a:cs typeface="Times New Roman" charset="0"/>
              </a:rPr>
              <a:t>Falls and avalanches </a:t>
            </a:r>
          </a:p>
          <a:p>
            <a:pPr lvl="1" eaLnBrk="1" hangingPunct="1">
              <a:lnSpc>
                <a:spcPct val="90000"/>
              </a:lnSpc>
            </a:pPr>
            <a:r>
              <a:rPr lang="en-US" dirty="0">
                <a:ea typeface="Times New Roman" charset="0"/>
                <a:cs typeface="Times New Roman" charset="0"/>
              </a:rPr>
              <a:t>Landslide</a:t>
            </a:r>
          </a:p>
          <a:p>
            <a:pPr lvl="1" eaLnBrk="1" hangingPunct="1">
              <a:lnSpc>
                <a:spcPct val="90000"/>
              </a:lnSpc>
            </a:pPr>
            <a:r>
              <a:rPr lang="en-US" dirty="0">
                <a:ea typeface="Times New Roman" charset="0"/>
                <a:cs typeface="Times New Roman" charset="0"/>
              </a:rPr>
              <a:t>Flow </a:t>
            </a:r>
          </a:p>
          <a:p>
            <a:pPr lvl="1" eaLnBrk="1" hangingPunct="1">
              <a:lnSpc>
                <a:spcPct val="90000"/>
              </a:lnSpc>
            </a:pPr>
            <a:r>
              <a:rPr lang="en-US" dirty="0">
                <a:ea typeface="Times New Roman" charset="0"/>
                <a:cs typeface="Times New Roman" charset="0"/>
              </a:rPr>
              <a:t>Creep</a:t>
            </a:r>
          </a:p>
          <a:p>
            <a:pPr eaLnBrk="1" hangingPunct="1">
              <a:lnSpc>
                <a:spcPct val="90000"/>
              </a:lnSpc>
            </a:pPr>
            <a:r>
              <a:rPr lang="en-US" dirty="0">
                <a:ea typeface="Times New Roman" charset="0"/>
                <a:cs typeface="Times New Roman" charset="0"/>
              </a:rPr>
              <a:t>Human-Induced Mass Movements </a:t>
            </a:r>
            <a:r>
              <a:rPr lang="en-US" dirty="0"/>
              <a:t> </a:t>
            </a:r>
          </a:p>
        </p:txBody>
      </p:sp>
      <p:sp>
        <p:nvSpPr>
          <p:cNvPr id="76803" name="Rectangle 2"/>
          <p:cNvSpPr>
            <a:spLocks noGrp="1" noChangeArrowheads="1"/>
          </p:cNvSpPr>
          <p:nvPr>
            <p:ph type="title"/>
          </p:nvPr>
        </p:nvSpPr>
        <p:spPr/>
        <p:txBody>
          <a:bodyPr/>
          <a:lstStyle/>
          <a:p>
            <a:pPr eaLnBrk="1" hangingPunct="1"/>
            <a:r>
              <a:rPr lang="en-US">
                <a:solidFill>
                  <a:srgbClr val="16165D"/>
                </a:solidFill>
                <a:ea typeface="Times New Roman" charset="0"/>
                <a:cs typeface="Times New Roman" charset="0"/>
              </a:rPr>
              <a:t>Mass-Movement Processes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5" descr="EG6_Figure_10_18-L"/>
          <p:cNvPicPr>
            <a:picLocks noChangeAspect="1" noChangeArrowheads="1"/>
          </p:cNvPicPr>
          <p:nvPr/>
        </p:nvPicPr>
        <p:blipFill>
          <a:blip r:embed="rId3"/>
          <a:srcRect/>
          <a:stretch>
            <a:fillRect/>
          </a:stretch>
        </p:blipFill>
        <p:spPr bwMode="auto">
          <a:xfrm>
            <a:off x="322263" y="0"/>
            <a:ext cx="8497887" cy="6583363"/>
          </a:xfrm>
          <a:prstGeom prst="rect">
            <a:avLst/>
          </a:prstGeom>
          <a:noFill/>
          <a:ln w="9525">
            <a:noFill/>
            <a:miter lim="800000"/>
            <a:headEnd/>
            <a:tailEnd/>
          </a:ln>
        </p:spPr>
      </p:pic>
      <p:sp>
        <p:nvSpPr>
          <p:cNvPr id="78851" name="Rectangle 2"/>
          <p:cNvSpPr>
            <a:spLocks noGrp="1" noChangeArrowheads="1"/>
          </p:cNvSpPr>
          <p:nvPr>
            <p:ph type="title"/>
          </p:nvPr>
        </p:nvSpPr>
        <p:spPr>
          <a:xfrm>
            <a:off x="0" y="5334000"/>
            <a:ext cx="7772400" cy="762000"/>
          </a:xfrm>
        </p:spPr>
        <p:txBody>
          <a:bodyPr/>
          <a:lstStyle/>
          <a:p>
            <a:pPr algn="l" eaLnBrk="1" hangingPunct="1"/>
            <a:r>
              <a:rPr lang="en-US">
                <a:solidFill>
                  <a:srgbClr val="16165D"/>
                </a:solidFill>
              </a:rPr>
              <a:t>Madison River Landslide</a:t>
            </a:r>
          </a:p>
        </p:txBody>
      </p:sp>
      <p:sp>
        <p:nvSpPr>
          <p:cNvPr id="78852" name="Text Box 7"/>
          <p:cNvSpPr txBox="1">
            <a:spLocks noChangeArrowheads="1"/>
          </p:cNvSpPr>
          <p:nvPr/>
        </p:nvSpPr>
        <p:spPr bwMode="auto">
          <a:xfrm>
            <a:off x="1752600" y="6248400"/>
            <a:ext cx="1273175" cy="336550"/>
          </a:xfrm>
          <a:prstGeom prst="rect">
            <a:avLst/>
          </a:prstGeom>
          <a:noFill/>
          <a:ln w="9525">
            <a:noFill/>
            <a:miter lim="800000"/>
            <a:headEnd/>
            <a:tailEnd/>
          </a:ln>
        </p:spPr>
        <p:txBody>
          <a:bodyPr wrap="none">
            <a:prstTxWarp prst="textNoShape">
              <a:avLst/>
            </a:prstTxWarp>
            <a:spAutoFit/>
          </a:bodyPr>
          <a:lstStyle/>
          <a:p>
            <a:r>
              <a:rPr lang="en-US"/>
              <a:t>Figure  10.18</a:t>
            </a:r>
          </a:p>
        </p:txBody>
      </p:sp>
      <p:sp>
        <p:nvSpPr>
          <p:cNvPr id="7885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885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travelpod.co.uk/users/beanthere/1.1278090629.1_frank-slide-interpretive-centre.jpg"/>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TextBox 5"/>
          <p:cNvSpPr txBox="1"/>
          <p:nvPr/>
        </p:nvSpPr>
        <p:spPr>
          <a:xfrm>
            <a:off x="304800" y="398790"/>
            <a:ext cx="3010961" cy="523220"/>
          </a:xfrm>
          <a:prstGeom prst="rect">
            <a:avLst/>
          </a:prstGeom>
          <a:noFill/>
        </p:spPr>
        <p:txBody>
          <a:bodyPr wrap="none" rtlCol="0">
            <a:spAutoFit/>
          </a:bodyPr>
          <a:lstStyle/>
          <a:p>
            <a:r>
              <a:rPr lang="en-US" sz="2800" dirty="0" smtClean="0"/>
              <a:t>Frank Slide, Alberta</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canadiangeographic.ca/magazine/ma03/images/Carte_01.jpg"/>
          <p:cNvPicPr/>
          <p:nvPr/>
        </p:nvPicPr>
        <p:blipFill>
          <a:blip r:embed="rId2"/>
          <a:srcRect/>
          <a:stretch>
            <a:fillRect/>
          </a:stretch>
        </p:blipFill>
        <p:spPr bwMode="auto">
          <a:xfrm>
            <a:off x="440267" y="1"/>
            <a:ext cx="8212666"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Geomorphology and it’s relationship to Physical Geography</a:t>
            </a:r>
            <a:endParaRPr lang="en-US" dirty="0"/>
          </a:p>
        </p:txBody>
      </p:sp>
      <p:sp>
        <p:nvSpPr>
          <p:cNvPr id="3" name="Content Placeholder 2"/>
          <p:cNvSpPr>
            <a:spLocks noGrp="1"/>
          </p:cNvSpPr>
          <p:nvPr>
            <p:ph idx="1"/>
          </p:nvPr>
        </p:nvSpPr>
        <p:spPr/>
        <p:txBody>
          <a:bodyPr>
            <a:normAutofit fontScale="70000" lnSpcReduction="20000"/>
          </a:bodyPr>
          <a:lstStyle/>
          <a:p>
            <a:pPr>
              <a:lnSpc>
                <a:spcPct val="90000"/>
              </a:lnSpc>
            </a:pPr>
            <a:r>
              <a:rPr lang="en-US" sz="3429" b="1" u="sng" dirty="0" smtClean="0"/>
              <a:t>Geomorphology is a science that analyzes and describes the origin, evolution, form, and spatial distribution of landforms.</a:t>
            </a:r>
            <a:r>
              <a:rPr lang="en-US" sz="3429" dirty="0" smtClean="0"/>
              <a:t> It is an important aspect of the study of physical geography and the understanding of the spatial-physical aspects of landforms.</a:t>
            </a:r>
          </a:p>
          <a:p>
            <a:pPr>
              <a:lnSpc>
                <a:spcPct val="90000"/>
              </a:lnSpc>
            </a:pPr>
            <a:r>
              <a:rPr lang="en-US" sz="3429" dirty="0" smtClean="0"/>
              <a:t>An interesting example of geomorphology is the Grand Canyon of Arizona: the erosional processes that reduce a landscape like the Grand Canyon are balanced against the resistance of the materials that make up the landscape.  Weathering and erosional forces  naturally oscillate, especially in the desert, with high rainfall variability coming in episodic thunderstorms. Each rainfall event at the Grand Canyon operates on available slopes and cliffs. The river receives materials and discharges its flow of water and sediment load. The variation in rock resistance is responsible for the cliffs and slopes in the rock: more resistant rock cliffs, less resistant rock slopes.</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Mass Movements</a:t>
            </a:r>
            <a:endParaRPr lang="en-US" dirty="0"/>
          </a:p>
        </p:txBody>
      </p:sp>
      <p:sp>
        <p:nvSpPr>
          <p:cNvPr id="3" name="Content Placeholder 2"/>
          <p:cNvSpPr>
            <a:spLocks noGrp="1"/>
          </p:cNvSpPr>
          <p:nvPr>
            <p:ph idx="1"/>
          </p:nvPr>
        </p:nvSpPr>
        <p:spPr/>
        <p:txBody>
          <a:bodyPr/>
          <a:lstStyle/>
          <a:p>
            <a:r>
              <a:rPr lang="en-US" dirty="0" smtClean="0"/>
              <a:t>In any mass-movement, gravity pulls on a mass until the critical shear-failure point is reached – geomorphic threshold</a:t>
            </a:r>
          </a:p>
          <a:p>
            <a:r>
              <a:rPr lang="en-US" dirty="0" smtClean="0"/>
              <a:t>4 classes of mass movement</a:t>
            </a:r>
          </a:p>
          <a:p>
            <a:pPr lvl="1"/>
            <a:r>
              <a:rPr lang="en-US" dirty="0" smtClean="0"/>
              <a:t>Fall</a:t>
            </a:r>
          </a:p>
          <a:p>
            <a:pPr lvl="1"/>
            <a:r>
              <a:rPr lang="en-US" dirty="0" smtClean="0"/>
              <a:t>Slide</a:t>
            </a:r>
          </a:p>
          <a:p>
            <a:pPr lvl="1"/>
            <a:r>
              <a:rPr lang="en-US" dirty="0" smtClean="0"/>
              <a:t>Flow</a:t>
            </a:r>
          </a:p>
          <a:p>
            <a:pPr lvl="1"/>
            <a:r>
              <a:rPr lang="en-US" dirty="0" smtClean="0"/>
              <a:t>creep</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5" descr="EG6_Figure_10_19-L"/>
          <p:cNvPicPr>
            <a:picLocks noChangeAspect="1" noChangeArrowheads="1"/>
          </p:cNvPicPr>
          <p:nvPr/>
        </p:nvPicPr>
        <p:blipFill>
          <a:blip r:embed="rId3"/>
          <a:srcRect/>
          <a:stretch>
            <a:fillRect/>
          </a:stretch>
        </p:blipFill>
        <p:spPr bwMode="auto">
          <a:xfrm>
            <a:off x="454025" y="609600"/>
            <a:ext cx="8235950" cy="5945188"/>
          </a:xfrm>
          <a:prstGeom prst="rect">
            <a:avLst/>
          </a:prstGeom>
          <a:noFill/>
          <a:ln w="9525">
            <a:noFill/>
            <a:miter lim="800000"/>
            <a:headEnd/>
            <a:tailEnd/>
          </a:ln>
        </p:spPr>
      </p:pic>
      <p:sp>
        <p:nvSpPr>
          <p:cNvPr id="80899"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Mass-Movement Classes</a:t>
            </a:r>
          </a:p>
        </p:txBody>
      </p:sp>
      <p:sp>
        <p:nvSpPr>
          <p:cNvPr id="80900" name="Text Box 5"/>
          <p:cNvSpPr txBox="1">
            <a:spLocks noChangeArrowheads="1"/>
          </p:cNvSpPr>
          <p:nvPr/>
        </p:nvSpPr>
        <p:spPr bwMode="auto">
          <a:xfrm>
            <a:off x="7869238" y="6292850"/>
            <a:ext cx="1273175" cy="336550"/>
          </a:xfrm>
          <a:prstGeom prst="rect">
            <a:avLst/>
          </a:prstGeom>
          <a:noFill/>
          <a:ln w="9525">
            <a:noFill/>
            <a:miter lim="800000"/>
            <a:headEnd/>
            <a:tailEnd/>
          </a:ln>
        </p:spPr>
        <p:txBody>
          <a:bodyPr wrap="none">
            <a:prstTxWarp prst="textNoShape">
              <a:avLst/>
            </a:prstTxWarp>
            <a:spAutoFit/>
          </a:bodyPr>
          <a:lstStyle/>
          <a:p>
            <a:r>
              <a:rPr lang="en-US"/>
              <a:t>Figure  10.19</a:t>
            </a:r>
          </a:p>
        </p:txBody>
      </p:sp>
      <p:sp>
        <p:nvSpPr>
          <p:cNvPr id="8090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090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EG6_Figure_10_20-L"/>
          <p:cNvPicPr>
            <a:picLocks noChangeAspect="1" noChangeArrowheads="1"/>
          </p:cNvPicPr>
          <p:nvPr/>
        </p:nvPicPr>
        <p:blipFill>
          <a:blip r:embed="rId3"/>
          <a:srcRect/>
          <a:stretch>
            <a:fillRect/>
          </a:stretch>
        </p:blipFill>
        <p:spPr bwMode="auto">
          <a:xfrm>
            <a:off x="298450" y="609600"/>
            <a:ext cx="8547100" cy="5986463"/>
          </a:xfrm>
          <a:prstGeom prst="rect">
            <a:avLst/>
          </a:prstGeom>
          <a:noFill/>
          <a:ln w="9525">
            <a:noFill/>
            <a:miter lim="800000"/>
            <a:headEnd/>
            <a:tailEnd/>
          </a:ln>
        </p:spPr>
      </p:pic>
      <p:sp>
        <p:nvSpPr>
          <p:cNvPr id="82947" name="Rectangle 4"/>
          <p:cNvSpPr>
            <a:spLocks noGrp="1" noChangeArrowheads="1"/>
          </p:cNvSpPr>
          <p:nvPr>
            <p:ph type="title"/>
          </p:nvPr>
        </p:nvSpPr>
        <p:spPr>
          <a:xfrm>
            <a:off x="685800" y="0"/>
            <a:ext cx="7772400" cy="762000"/>
          </a:xfrm>
        </p:spPr>
        <p:txBody>
          <a:bodyPr/>
          <a:lstStyle/>
          <a:p>
            <a:pPr eaLnBrk="1" hangingPunct="1"/>
            <a:r>
              <a:rPr lang="en-US">
                <a:solidFill>
                  <a:srgbClr val="16165D"/>
                </a:solidFill>
              </a:rPr>
              <a:t>Talus Slopes</a:t>
            </a:r>
          </a:p>
        </p:txBody>
      </p:sp>
      <p:sp>
        <p:nvSpPr>
          <p:cNvPr id="82948" name="Text Box 8"/>
          <p:cNvSpPr txBox="1">
            <a:spLocks noChangeArrowheads="1"/>
          </p:cNvSpPr>
          <p:nvPr/>
        </p:nvSpPr>
        <p:spPr bwMode="auto">
          <a:xfrm>
            <a:off x="7920038" y="6324600"/>
            <a:ext cx="12223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10.20</a:t>
            </a:r>
          </a:p>
        </p:txBody>
      </p:sp>
      <p:sp>
        <p:nvSpPr>
          <p:cNvPr id="82949"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2950"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Mass Movements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Falls and Avalanches</a:t>
            </a:r>
          </a:p>
          <a:p>
            <a:pPr lvl="1"/>
            <a:r>
              <a:rPr lang="en-US" dirty="0" smtClean="0"/>
              <a:t>Rockfall is simply a quantity of rock that falls through the air and hits a surface</a:t>
            </a:r>
          </a:p>
          <a:p>
            <a:pPr lvl="1"/>
            <a:r>
              <a:rPr lang="en-US" dirty="0" smtClean="0"/>
              <a:t>Talus slope; talus cones</a:t>
            </a:r>
          </a:p>
          <a:p>
            <a:r>
              <a:rPr lang="en-US" dirty="0" smtClean="0"/>
              <a:t>Debris avalanche</a:t>
            </a:r>
          </a:p>
          <a:p>
            <a:pPr lvl="1"/>
            <a:r>
              <a:rPr lang="en-US" dirty="0" smtClean="0"/>
              <a:t>A mass of falling and tumbling rock, debris and soil</a:t>
            </a:r>
          </a:p>
          <a:p>
            <a:pPr lvl="1"/>
            <a:r>
              <a:rPr lang="en-US" dirty="0" smtClean="0"/>
              <a:t>Tremendous velocity differentiates a debris avalanche from a rock fall/avalanche</a:t>
            </a:r>
          </a:p>
          <a:p>
            <a:pPr lvl="1"/>
            <a:r>
              <a:rPr lang="en-US" dirty="0" smtClean="0"/>
              <a:t>High speeds due to ice and water that fluidize the debris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ChangeArrowheads="1"/>
          </p:cNvSpPr>
          <p:nvPr>
            <p:ph type="title"/>
          </p:nvPr>
        </p:nvSpPr>
        <p:spPr>
          <a:xfrm>
            <a:off x="342900" y="0"/>
            <a:ext cx="8458200" cy="2286000"/>
          </a:xfrm>
        </p:spPr>
        <p:txBody>
          <a:bodyPr/>
          <a:lstStyle/>
          <a:p>
            <a:pPr algn="r" eaLnBrk="1" hangingPunct="1"/>
            <a:r>
              <a:rPr lang="en-US">
                <a:solidFill>
                  <a:srgbClr val="16165D"/>
                </a:solidFill>
              </a:rPr>
              <a:t>Debris </a:t>
            </a:r>
            <a:br>
              <a:rPr lang="en-US">
                <a:solidFill>
                  <a:srgbClr val="16165D"/>
                </a:solidFill>
              </a:rPr>
            </a:br>
            <a:r>
              <a:rPr lang="en-US">
                <a:solidFill>
                  <a:srgbClr val="16165D"/>
                </a:solidFill>
              </a:rPr>
              <a:t>Avalanche,</a:t>
            </a:r>
            <a:br>
              <a:rPr lang="en-US">
                <a:solidFill>
                  <a:srgbClr val="16165D"/>
                </a:solidFill>
              </a:rPr>
            </a:br>
            <a:r>
              <a:rPr lang="en-US">
                <a:solidFill>
                  <a:srgbClr val="16165D"/>
                </a:solidFill>
              </a:rPr>
              <a:t>Peru</a:t>
            </a:r>
          </a:p>
        </p:txBody>
      </p:sp>
      <p:sp>
        <p:nvSpPr>
          <p:cNvPr id="84995" name="Text Box 7"/>
          <p:cNvSpPr txBox="1">
            <a:spLocks noChangeArrowheads="1"/>
          </p:cNvSpPr>
          <p:nvPr/>
        </p:nvSpPr>
        <p:spPr bwMode="auto">
          <a:xfrm>
            <a:off x="7920038" y="6248400"/>
            <a:ext cx="1222375" cy="336550"/>
          </a:xfrm>
          <a:prstGeom prst="rect">
            <a:avLst/>
          </a:prstGeom>
          <a:noFill/>
          <a:ln w="9525">
            <a:noFill/>
            <a:miter lim="800000"/>
            <a:headEnd/>
            <a:tailEnd/>
          </a:ln>
        </p:spPr>
        <p:txBody>
          <a:bodyPr wrap="none">
            <a:prstTxWarp prst="textNoShape">
              <a:avLst/>
            </a:prstTxWarp>
            <a:spAutoFit/>
          </a:bodyPr>
          <a:lstStyle/>
          <a:p>
            <a:r>
              <a:rPr lang="en-US"/>
              <a:t>Figure 10.21</a:t>
            </a:r>
          </a:p>
        </p:txBody>
      </p:sp>
      <p:pic>
        <p:nvPicPr>
          <p:cNvPr id="84996" name="Picture 5" descr="EG6_Figure_10_21-L"/>
          <p:cNvPicPr>
            <a:picLocks noChangeAspect="1" noChangeArrowheads="1"/>
          </p:cNvPicPr>
          <p:nvPr/>
        </p:nvPicPr>
        <p:blipFill>
          <a:blip r:embed="rId3"/>
          <a:srcRect/>
          <a:stretch>
            <a:fillRect/>
          </a:stretch>
        </p:blipFill>
        <p:spPr bwMode="auto">
          <a:xfrm>
            <a:off x="1447800" y="0"/>
            <a:ext cx="4286250" cy="6583363"/>
          </a:xfrm>
          <a:prstGeom prst="rect">
            <a:avLst/>
          </a:prstGeom>
          <a:noFill/>
          <a:ln w="9525">
            <a:noFill/>
            <a:miter lim="800000"/>
            <a:headEnd/>
            <a:tailEnd/>
          </a:ln>
        </p:spPr>
      </p:pic>
      <p:sp>
        <p:nvSpPr>
          <p:cNvPr id="8499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499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Mass Movement</a:t>
            </a:r>
            <a:endParaRPr lang="en-US" dirty="0"/>
          </a:p>
        </p:txBody>
      </p:sp>
      <p:sp>
        <p:nvSpPr>
          <p:cNvPr id="3" name="Content Placeholder 2"/>
          <p:cNvSpPr>
            <a:spLocks noGrp="1"/>
          </p:cNvSpPr>
          <p:nvPr>
            <p:ph idx="1"/>
          </p:nvPr>
        </p:nvSpPr>
        <p:spPr/>
        <p:txBody>
          <a:bodyPr>
            <a:normAutofit lnSpcReduction="10000"/>
          </a:bodyPr>
          <a:lstStyle/>
          <a:p>
            <a:r>
              <a:rPr lang="en-US" dirty="0" smtClean="0"/>
              <a:t>Landslide</a:t>
            </a:r>
          </a:p>
          <a:p>
            <a:pPr lvl="1"/>
            <a:r>
              <a:rPr lang="en-US" dirty="0" smtClean="0"/>
              <a:t>A sudden rapid movement of a cohesive mass of regolith or bedrock that is not saturated with moisture</a:t>
            </a:r>
          </a:p>
          <a:p>
            <a:pPr lvl="1"/>
            <a:r>
              <a:rPr lang="en-US" dirty="0" smtClean="0"/>
              <a:t>Downward flow of gravity predominates</a:t>
            </a:r>
          </a:p>
          <a:p>
            <a:pPr lvl="1"/>
            <a:r>
              <a:rPr lang="en-US" dirty="0" smtClean="0"/>
              <a:t>Slide occur in one of 2 basic forms</a:t>
            </a:r>
          </a:p>
          <a:p>
            <a:pPr lvl="2"/>
            <a:r>
              <a:rPr lang="en-US" dirty="0" smtClean="0"/>
              <a:t>translational  slides: movement along a flat surface parallel to the angle of the slope</a:t>
            </a:r>
          </a:p>
          <a:p>
            <a:pPr lvl="2"/>
            <a:r>
              <a:rPr lang="en-US" dirty="0" smtClean="0"/>
              <a:t>rotational slides: surface material moves along a concave surface</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Movement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Flow</a:t>
            </a:r>
          </a:p>
          <a:p>
            <a:pPr lvl="1"/>
            <a:r>
              <a:rPr lang="en-US" dirty="0" smtClean="0"/>
              <a:t>Moisture content of moving material is high e.g. mudflow, earthflow</a:t>
            </a:r>
          </a:p>
          <a:p>
            <a:pPr lvl="1"/>
            <a:r>
              <a:rPr lang="en-US" dirty="0" smtClean="0"/>
              <a:t>Gros </a:t>
            </a:r>
            <a:r>
              <a:rPr lang="en-US" dirty="0" err="1" smtClean="0"/>
              <a:t>Ventre</a:t>
            </a:r>
            <a:r>
              <a:rPr lang="en-US" dirty="0" smtClean="0"/>
              <a:t> landslide: due to melted snow and rain on the slope, caused the sandstone formation lying above weak shale to move downslope as a unit</a:t>
            </a:r>
          </a:p>
          <a:p>
            <a:r>
              <a:rPr lang="en-US" dirty="0" smtClean="0"/>
              <a:t>Creep</a:t>
            </a:r>
          </a:p>
          <a:p>
            <a:pPr lvl="1"/>
            <a:r>
              <a:rPr lang="en-US" dirty="0" smtClean="0"/>
              <a:t>Persistent mass movement of surface soil</a:t>
            </a:r>
          </a:p>
          <a:p>
            <a:pPr lvl="1"/>
            <a:r>
              <a:rPr lang="en-US" dirty="0" smtClean="0"/>
              <a:t>Freeze-thaw cycle of surface soil; overall wasting of a slope</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685800" y="0"/>
            <a:ext cx="7772400" cy="762000"/>
          </a:xfrm>
        </p:spPr>
        <p:txBody>
          <a:bodyPr/>
          <a:lstStyle/>
          <a:p>
            <a:pPr eaLnBrk="1" hangingPunct="1"/>
            <a:r>
              <a:rPr lang="en-US">
                <a:solidFill>
                  <a:srgbClr val="16165D"/>
                </a:solidFill>
              </a:rPr>
              <a:t>Gros Ventre Slide, Wyoming</a:t>
            </a:r>
          </a:p>
        </p:txBody>
      </p:sp>
      <p:sp>
        <p:nvSpPr>
          <p:cNvPr id="87043" name="Text Box 6"/>
          <p:cNvSpPr txBox="1">
            <a:spLocks noChangeArrowheads="1"/>
          </p:cNvSpPr>
          <p:nvPr/>
        </p:nvSpPr>
        <p:spPr bwMode="auto">
          <a:xfrm>
            <a:off x="7920038" y="6248400"/>
            <a:ext cx="1222375" cy="336550"/>
          </a:xfrm>
          <a:prstGeom prst="rect">
            <a:avLst/>
          </a:prstGeom>
          <a:noFill/>
          <a:ln w="9525">
            <a:noFill/>
            <a:miter lim="800000"/>
            <a:headEnd/>
            <a:tailEnd/>
          </a:ln>
        </p:spPr>
        <p:txBody>
          <a:bodyPr wrap="none">
            <a:prstTxWarp prst="textNoShape">
              <a:avLst/>
            </a:prstTxWarp>
            <a:spAutoFit/>
          </a:bodyPr>
          <a:lstStyle/>
          <a:p>
            <a:r>
              <a:rPr lang="en-US"/>
              <a:t>Figure 10.23</a:t>
            </a:r>
          </a:p>
        </p:txBody>
      </p:sp>
      <p:pic>
        <p:nvPicPr>
          <p:cNvPr id="87044" name="Picture 5" descr="EG6_Figure_10_23-L"/>
          <p:cNvPicPr>
            <a:picLocks noChangeAspect="1" noChangeArrowheads="1"/>
          </p:cNvPicPr>
          <p:nvPr/>
        </p:nvPicPr>
        <p:blipFill>
          <a:blip r:embed="rId3"/>
          <a:srcRect/>
          <a:stretch>
            <a:fillRect/>
          </a:stretch>
        </p:blipFill>
        <p:spPr bwMode="auto">
          <a:xfrm>
            <a:off x="-110803" y="1066801"/>
            <a:ext cx="9402331" cy="4741332"/>
          </a:xfrm>
          <a:prstGeom prst="rect">
            <a:avLst/>
          </a:prstGeom>
          <a:noFill/>
          <a:ln w="9525">
            <a:noFill/>
            <a:miter lim="800000"/>
            <a:headEnd/>
            <a:tailEnd/>
          </a:ln>
        </p:spPr>
      </p:pic>
      <p:sp>
        <p:nvSpPr>
          <p:cNvPr id="8704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704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rPr>
              <a:t>Soil Creep</a:t>
            </a:r>
          </a:p>
        </p:txBody>
      </p:sp>
      <p:sp>
        <p:nvSpPr>
          <p:cNvPr id="89091" name="Text Box 4"/>
          <p:cNvSpPr txBox="1">
            <a:spLocks noChangeArrowheads="1"/>
          </p:cNvSpPr>
          <p:nvPr/>
        </p:nvSpPr>
        <p:spPr bwMode="auto">
          <a:xfrm>
            <a:off x="7869238" y="6172200"/>
            <a:ext cx="1273175" cy="336550"/>
          </a:xfrm>
          <a:prstGeom prst="rect">
            <a:avLst/>
          </a:prstGeom>
          <a:noFill/>
          <a:ln w="9525">
            <a:noFill/>
            <a:miter lim="800000"/>
            <a:headEnd/>
            <a:tailEnd/>
          </a:ln>
        </p:spPr>
        <p:txBody>
          <a:bodyPr wrap="none">
            <a:prstTxWarp prst="textNoShape">
              <a:avLst/>
            </a:prstTxWarp>
            <a:spAutoFit/>
          </a:bodyPr>
          <a:lstStyle/>
          <a:p>
            <a:r>
              <a:rPr lang="en-US"/>
              <a:t>Figure  10.24</a:t>
            </a:r>
          </a:p>
        </p:txBody>
      </p:sp>
      <p:pic>
        <p:nvPicPr>
          <p:cNvPr id="89092" name="Picture 5" descr="EG6_Figure_10_24-L"/>
          <p:cNvPicPr>
            <a:picLocks noChangeAspect="1" noChangeArrowheads="1"/>
          </p:cNvPicPr>
          <p:nvPr/>
        </p:nvPicPr>
        <p:blipFill>
          <a:blip r:embed="rId3"/>
          <a:srcRect/>
          <a:stretch>
            <a:fillRect/>
          </a:stretch>
        </p:blipFill>
        <p:spPr bwMode="auto">
          <a:xfrm>
            <a:off x="298450" y="931863"/>
            <a:ext cx="8547100" cy="4992687"/>
          </a:xfrm>
          <a:prstGeom prst="rect">
            <a:avLst/>
          </a:prstGeom>
          <a:noFill/>
          <a:ln w="9525">
            <a:noFill/>
            <a:miter lim="800000"/>
            <a:headEnd/>
            <a:tailEnd/>
          </a:ln>
        </p:spPr>
      </p:pic>
      <p:sp>
        <p:nvSpPr>
          <p:cNvPr id="8909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909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Human-Induced mass Movements</a:t>
            </a:r>
            <a:endParaRPr lang="en-US" dirty="0"/>
          </a:p>
        </p:txBody>
      </p:sp>
      <p:sp>
        <p:nvSpPr>
          <p:cNvPr id="3" name="Content Placeholder 2"/>
          <p:cNvSpPr>
            <a:spLocks noGrp="1"/>
          </p:cNvSpPr>
          <p:nvPr>
            <p:ph idx="1"/>
          </p:nvPr>
        </p:nvSpPr>
        <p:spPr/>
        <p:txBody>
          <a:bodyPr/>
          <a:lstStyle/>
          <a:p>
            <a:r>
              <a:rPr lang="en-US" dirty="0" smtClean="0"/>
              <a:t>Highway roadcuts</a:t>
            </a:r>
          </a:p>
          <a:p>
            <a:r>
              <a:rPr lang="en-US" dirty="0" smtClean="0"/>
              <a:t>Surface mining - scarification</a:t>
            </a:r>
          </a:p>
          <a:p>
            <a:r>
              <a:rPr lang="en-US" dirty="0" smtClean="0"/>
              <a:t>Building of a shopping mall</a:t>
            </a:r>
          </a:p>
          <a:p>
            <a:r>
              <a:rPr lang="en-US" dirty="0" smtClean="0"/>
              <a:t>Housing development</a:t>
            </a:r>
          </a:p>
          <a:p>
            <a:r>
              <a:rPr lang="en-US" dirty="0" smtClean="0"/>
              <a:t>Causes newly destabilized and oversteepened surfaces are thrust into a search for a new equilibrium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685800" y="1134533"/>
            <a:ext cx="7772400" cy="4419600"/>
          </a:xfrm>
        </p:spPr>
        <p:txBody>
          <a:bodyPr>
            <a:noAutofit/>
          </a:bodyPr>
          <a:lstStyle/>
          <a:p>
            <a:pPr eaLnBrk="1" hangingPunct="1">
              <a:lnSpc>
                <a:spcPct val="90000"/>
              </a:lnSpc>
            </a:pPr>
            <a:r>
              <a:rPr lang="en-US" dirty="0">
                <a:ea typeface="Times New Roman" charset="0"/>
                <a:cs typeface="Times New Roman" charset="0"/>
              </a:rPr>
              <a:t>Landmass </a:t>
            </a:r>
            <a:r>
              <a:rPr lang="en-US" dirty="0" smtClean="0">
                <a:ea typeface="Times New Roman" charset="0"/>
                <a:cs typeface="Times New Roman" charset="0"/>
              </a:rPr>
              <a:t>Denudation</a:t>
            </a:r>
          </a:p>
          <a:p>
            <a:pPr lvl="1">
              <a:lnSpc>
                <a:spcPct val="90000"/>
              </a:lnSpc>
            </a:pPr>
            <a:r>
              <a:rPr lang="en-US" dirty="0" smtClean="0">
                <a:ea typeface="Times New Roman" charset="0"/>
                <a:cs typeface="Times New Roman" charset="0"/>
              </a:rPr>
              <a:t>Geomorphology – the study of landforms: their origin, evolution, form and spatial distribution</a:t>
            </a:r>
          </a:p>
          <a:p>
            <a:pPr lvl="1">
              <a:lnSpc>
                <a:spcPct val="90000"/>
              </a:lnSpc>
            </a:pPr>
            <a:r>
              <a:rPr lang="en-US" dirty="0" smtClean="0">
                <a:ea typeface="Times New Roman" charset="0"/>
                <a:cs typeface="Times New Roman" charset="0"/>
              </a:rPr>
              <a:t>Denudation: a general term referring to all processes that course reduction or rearrangement of landforms. The principal denudation processes affecting surface materials include:</a:t>
            </a:r>
          </a:p>
          <a:p>
            <a:pPr lvl="2">
              <a:lnSpc>
                <a:spcPct val="90000"/>
              </a:lnSpc>
            </a:pPr>
            <a:r>
              <a:rPr lang="en-US" dirty="0" smtClean="0">
                <a:ea typeface="Times New Roman" charset="0"/>
                <a:cs typeface="Times New Roman" charset="0"/>
              </a:rPr>
              <a:t>weathering</a:t>
            </a:r>
          </a:p>
          <a:p>
            <a:pPr lvl="2">
              <a:lnSpc>
                <a:spcPct val="90000"/>
              </a:lnSpc>
            </a:pPr>
            <a:r>
              <a:rPr lang="en-US" dirty="0" smtClean="0">
                <a:ea typeface="Times New Roman" charset="0"/>
                <a:cs typeface="Times New Roman" charset="0"/>
              </a:rPr>
              <a:t>mass movement</a:t>
            </a:r>
          </a:p>
          <a:p>
            <a:pPr lvl="2">
              <a:lnSpc>
                <a:spcPct val="90000"/>
              </a:lnSpc>
            </a:pPr>
            <a:r>
              <a:rPr lang="en-US" dirty="0" smtClean="0">
                <a:ea typeface="Times New Roman" charset="0"/>
                <a:cs typeface="Times New Roman" charset="0"/>
              </a:rPr>
              <a:t>erosion</a:t>
            </a:r>
          </a:p>
          <a:p>
            <a:pPr lvl="2">
              <a:lnSpc>
                <a:spcPct val="90000"/>
              </a:lnSpc>
            </a:pPr>
            <a:r>
              <a:rPr lang="en-US" dirty="0" smtClean="0">
                <a:ea typeface="Times New Roman" charset="0"/>
                <a:cs typeface="Times New Roman" charset="0"/>
              </a:rPr>
              <a:t>transportation</a:t>
            </a:r>
          </a:p>
          <a:p>
            <a:pPr lvl="2">
              <a:lnSpc>
                <a:spcPct val="90000"/>
              </a:lnSpc>
            </a:pPr>
            <a:r>
              <a:rPr lang="en-US" dirty="0" smtClean="0">
                <a:ea typeface="Times New Roman" charset="0"/>
                <a:cs typeface="Times New Roman" charset="0"/>
              </a:rPr>
              <a:t>deposition </a:t>
            </a:r>
            <a:endParaRPr lang="en-US" dirty="0">
              <a:ea typeface="Times New Roman" charset="0"/>
              <a:cs typeface="Times New Roman" charset="0"/>
            </a:endParaRPr>
          </a:p>
        </p:txBody>
      </p:sp>
      <p:sp>
        <p:nvSpPr>
          <p:cNvPr id="31747" name="Rectangle 2"/>
          <p:cNvSpPr>
            <a:spLocks noGrp="1" noChangeArrowheads="1"/>
          </p:cNvSpPr>
          <p:nvPr>
            <p:ph type="title"/>
          </p:nvPr>
        </p:nvSpPr>
        <p:spPr>
          <a:xfrm>
            <a:off x="685800" y="309033"/>
            <a:ext cx="7772400" cy="825500"/>
          </a:xfrm>
        </p:spPr>
        <p:txBody>
          <a:bodyPr>
            <a:noAutofit/>
          </a:bodyPr>
          <a:lstStyle/>
          <a:p>
            <a:pPr eaLnBrk="1" hangingPunct="1"/>
            <a:r>
              <a:rPr lang="en-US" sz="4000" dirty="0" smtClean="0">
                <a:solidFill>
                  <a:srgbClr val="16165D"/>
                </a:solidFill>
                <a:ea typeface="Times New Roman" charset="0"/>
                <a:cs typeface="Times New Roman" charset="0"/>
              </a:rPr>
              <a:t>Weathering</a:t>
            </a:r>
            <a:r>
              <a:rPr lang="en-US" dirty="0" smtClean="0">
                <a:solidFill>
                  <a:srgbClr val="16165D"/>
                </a:solidFill>
              </a:rPr>
              <a:t/>
            </a:r>
            <a:br>
              <a:rPr lang="en-US" dirty="0" smtClean="0">
                <a:solidFill>
                  <a:srgbClr val="16165D"/>
                </a:solidFill>
              </a:rPr>
            </a:br>
            <a:endParaRPr lang="en-US" dirty="0">
              <a:solidFill>
                <a:srgbClr val="16165D"/>
              </a:solidFill>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4" descr="EG6_Figure_10_25e-L"/>
          <p:cNvPicPr>
            <a:picLocks noChangeAspect="1" noChangeArrowheads="1"/>
          </p:cNvPicPr>
          <p:nvPr/>
        </p:nvPicPr>
        <p:blipFill>
          <a:blip r:embed="rId3"/>
          <a:srcRect/>
          <a:stretch>
            <a:fillRect/>
          </a:stretch>
        </p:blipFill>
        <p:spPr bwMode="auto">
          <a:xfrm>
            <a:off x="4572000" y="3475038"/>
            <a:ext cx="4038600" cy="3121025"/>
          </a:xfrm>
          <a:prstGeom prst="rect">
            <a:avLst/>
          </a:prstGeom>
          <a:noFill/>
          <a:ln w="9525">
            <a:noFill/>
            <a:miter lim="800000"/>
            <a:headEnd/>
            <a:tailEnd/>
          </a:ln>
        </p:spPr>
      </p:pic>
      <p:sp>
        <p:nvSpPr>
          <p:cNvPr id="91139" name="Text Box 7"/>
          <p:cNvSpPr txBox="1">
            <a:spLocks noChangeArrowheads="1"/>
          </p:cNvSpPr>
          <p:nvPr/>
        </p:nvSpPr>
        <p:spPr bwMode="auto">
          <a:xfrm>
            <a:off x="7772400" y="6216650"/>
            <a:ext cx="1222375" cy="336550"/>
          </a:xfrm>
          <a:prstGeom prst="rect">
            <a:avLst/>
          </a:prstGeom>
          <a:noFill/>
          <a:ln w="9525">
            <a:noFill/>
            <a:miter lim="800000"/>
            <a:headEnd/>
            <a:tailEnd/>
          </a:ln>
        </p:spPr>
        <p:txBody>
          <a:bodyPr wrap="none">
            <a:prstTxWarp prst="textNoShape">
              <a:avLst/>
            </a:prstTxWarp>
            <a:spAutoFit/>
          </a:bodyPr>
          <a:lstStyle/>
          <a:p>
            <a:r>
              <a:rPr lang="en-US"/>
              <a:t>Figure 10.25</a:t>
            </a:r>
          </a:p>
        </p:txBody>
      </p:sp>
      <p:sp>
        <p:nvSpPr>
          <p:cNvPr id="91140" name="Rectangle 4"/>
          <p:cNvSpPr>
            <a:spLocks noGrp="1" noChangeArrowheads="1"/>
          </p:cNvSpPr>
          <p:nvPr>
            <p:ph type="title"/>
          </p:nvPr>
        </p:nvSpPr>
        <p:spPr>
          <a:xfrm>
            <a:off x="685800" y="-76200"/>
            <a:ext cx="7772400" cy="762000"/>
          </a:xfrm>
        </p:spPr>
        <p:txBody>
          <a:bodyPr/>
          <a:lstStyle/>
          <a:p>
            <a:pPr eaLnBrk="1" hangingPunct="1"/>
            <a:r>
              <a:rPr lang="en-US">
                <a:solidFill>
                  <a:srgbClr val="16165D"/>
                </a:solidFill>
              </a:rPr>
              <a:t>Scarification</a:t>
            </a:r>
          </a:p>
        </p:txBody>
      </p:sp>
      <p:sp>
        <p:nvSpPr>
          <p:cNvPr id="91141" name="Rectangle 9"/>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91142" name="Rectangle 10"/>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pic>
        <p:nvPicPr>
          <p:cNvPr id="91143" name="Picture 11" descr="EG6_Figure_10_25a-L"/>
          <p:cNvPicPr>
            <a:picLocks noChangeAspect="1" noChangeArrowheads="1"/>
          </p:cNvPicPr>
          <p:nvPr/>
        </p:nvPicPr>
        <p:blipFill>
          <a:blip r:embed="rId4"/>
          <a:srcRect/>
          <a:stretch>
            <a:fillRect/>
          </a:stretch>
        </p:blipFill>
        <p:spPr bwMode="auto">
          <a:xfrm>
            <a:off x="152400" y="663575"/>
            <a:ext cx="4111625" cy="3041650"/>
          </a:xfrm>
          <a:prstGeom prst="rect">
            <a:avLst/>
          </a:prstGeom>
          <a:noFill/>
          <a:ln w="9525">
            <a:noFill/>
            <a:miter lim="800000"/>
            <a:headEnd/>
            <a:tailEnd/>
          </a:ln>
        </p:spPr>
      </p:pic>
      <p:pic>
        <p:nvPicPr>
          <p:cNvPr id="91144" name="Picture 12" descr="EG6_Figure_10_25b-L"/>
          <p:cNvPicPr>
            <a:picLocks noChangeAspect="1" noChangeArrowheads="1"/>
          </p:cNvPicPr>
          <p:nvPr/>
        </p:nvPicPr>
        <p:blipFill>
          <a:blip r:embed="rId5"/>
          <a:srcRect/>
          <a:stretch>
            <a:fillRect/>
          </a:stretch>
        </p:blipFill>
        <p:spPr bwMode="auto">
          <a:xfrm>
            <a:off x="4572000" y="642938"/>
            <a:ext cx="4038600" cy="3036887"/>
          </a:xfrm>
          <a:prstGeom prst="rect">
            <a:avLst/>
          </a:prstGeom>
          <a:noFill/>
          <a:ln w="9525">
            <a:noFill/>
            <a:miter lim="800000"/>
            <a:headEnd/>
            <a:tailEnd/>
          </a:ln>
        </p:spPr>
      </p:pic>
      <p:pic>
        <p:nvPicPr>
          <p:cNvPr id="91145" name="Picture 13" descr="EG6_Figure_10_25c-L"/>
          <p:cNvPicPr>
            <a:picLocks noChangeAspect="1" noChangeArrowheads="1"/>
          </p:cNvPicPr>
          <p:nvPr/>
        </p:nvPicPr>
        <p:blipFill>
          <a:blip r:embed="rId6"/>
          <a:srcRect/>
          <a:stretch>
            <a:fillRect/>
          </a:stretch>
        </p:blipFill>
        <p:spPr bwMode="auto">
          <a:xfrm>
            <a:off x="152400" y="3711575"/>
            <a:ext cx="4105275" cy="28416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 of Lecture</a:t>
            </a:r>
            <a:endParaRPr lang="en-US" dirty="0"/>
          </a:p>
        </p:txBody>
      </p:sp>
      <p:sp>
        <p:nvSpPr>
          <p:cNvPr id="3" name="Subtitle 2"/>
          <p:cNvSpPr>
            <a:spLocks noGrp="1"/>
          </p:cNvSpPr>
          <p:nvPr>
            <p:ph type="subTitle" idx="1"/>
          </p:nvPr>
        </p:nvSpPr>
        <p:spPr/>
        <p:txBody>
          <a:bodyPr/>
          <a:lstStyle/>
          <a:p>
            <a:r>
              <a:rPr lang="en-US" dirty="0" smtClean="0"/>
              <a:t>Next lecture – chapter 11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5067"/>
          </a:xfrm>
        </p:spPr>
        <p:txBody>
          <a:bodyPr>
            <a:noAutofit/>
          </a:bodyPr>
          <a:lstStyle/>
          <a:p>
            <a:r>
              <a:rPr lang="en-US" sz="3600" dirty="0" smtClean="0">
                <a:solidFill>
                  <a:srgbClr val="16165D"/>
                </a:solidFill>
                <a:ea typeface="Times New Roman" charset="0"/>
                <a:cs typeface="Times New Roman" charset="0"/>
              </a:rPr>
              <a:t>Weathering</a:t>
            </a:r>
            <a:endParaRPr lang="en-US" sz="3600" dirty="0"/>
          </a:p>
        </p:txBody>
      </p:sp>
      <p:sp>
        <p:nvSpPr>
          <p:cNvPr id="3" name="Content Placeholder 2"/>
          <p:cNvSpPr>
            <a:spLocks noGrp="1"/>
          </p:cNvSpPr>
          <p:nvPr>
            <p:ph idx="1"/>
          </p:nvPr>
        </p:nvSpPr>
        <p:spPr>
          <a:xfrm>
            <a:off x="457200" y="745067"/>
            <a:ext cx="8229600" cy="5715000"/>
          </a:xfrm>
        </p:spPr>
        <p:txBody>
          <a:bodyPr>
            <a:noAutofit/>
          </a:bodyPr>
          <a:lstStyle/>
          <a:p>
            <a:pPr>
              <a:lnSpc>
                <a:spcPct val="80000"/>
              </a:lnSpc>
            </a:pPr>
            <a:r>
              <a:rPr lang="en-US" sz="2400" dirty="0" smtClean="0"/>
              <a:t>Weathering is greatly influenced by the character of the bedrock: hard or soft, soluble or insoluble, broken or unbroken.  The differing resistance of rock, coupled with these variations in the intensity of weathering, result in differential weathering.</a:t>
            </a:r>
          </a:p>
          <a:p>
            <a:pPr>
              <a:lnSpc>
                <a:spcPct val="80000"/>
              </a:lnSpc>
            </a:pPr>
            <a:r>
              <a:rPr lang="en-US" sz="2400" dirty="0" smtClean="0"/>
              <a:t>Interactions between the structural elements of the land and denudation processes are complex, and represent a constant struggle between internal and external processes.  An important question to ask is whether or not this dynamic interplay is progressive, evolving and building landforms in an orderly manner through stages? Do landscapes initially form and subsequently age in graceful stages until they are flat?  Or does the interplay of forces fluctuate back and forth across a never achieved steady-state equilibrium?  The debates in geomorphology are fueled by the fact that landscapes evolve on a much longer time span than does a human life, or a research grant, or thesis project, or the edition of a textbook. Modern geomorphology has moved away from simple descriptive classifications.</a:t>
            </a:r>
          </a:p>
          <a:p>
            <a:pPr lvl="1">
              <a:lnSpc>
                <a:spcPct val="90000"/>
              </a:lnSpc>
              <a:buNone/>
            </a:pPr>
            <a:endParaRPr lang="en-US" sz="2400" dirty="0" smtClean="0">
              <a:ea typeface="Times New Roman" charset="0"/>
              <a:cs typeface="Times New Roman" charset="0"/>
            </a:endParaRPr>
          </a:p>
          <a:p>
            <a:pPr>
              <a:lnSpc>
                <a:spcPct val="90000"/>
              </a:lnSpc>
              <a:buNone/>
            </a:pPr>
            <a:r>
              <a:rPr lang="en-US" dirty="0" smtClean="0">
                <a:ea typeface="Times New Roman" charset="0"/>
                <a:cs typeface="Times New Roman" charset="0"/>
              </a:rPr>
              <a:t> </a:t>
            </a:r>
          </a:p>
          <a:p>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4429"/>
          </a:xfrm>
        </p:spPr>
        <p:txBody>
          <a:bodyPr>
            <a:normAutofit fontScale="90000"/>
          </a:bodyPr>
          <a:lstStyle/>
          <a:p>
            <a:r>
              <a:rPr lang="en-US" dirty="0" smtClean="0"/>
              <a:t>Principal considerations in the dynamic equilibrium model</a:t>
            </a:r>
            <a:endParaRPr lang="en-US" dirty="0"/>
          </a:p>
        </p:txBody>
      </p:sp>
      <p:sp>
        <p:nvSpPr>
          <p:cNvPr id="3" name="Content Placeholder 2"/>
          <p:cNvSpPr>
            <a:spLocks noGrp="1"/>
          </p:cNvSpPr>
          <p:nvPr>
            <p:ph idx="1"/>
          </p:nvPr>
        </p:nvSpPr>
        <p:spPr/>
        <p:txBody>
          <a:bodyPr>
            <a:normAutofit fontScale="92500" lnSpcReduction="10000"/>
          </a:bodyPr>
          <a:lstStyle/>
          <a:p>
            <a:pPr>
              <a:lnSpc>
                <a:spcPct val="90000"/>
              </a:lnSpc>
            </a:pPr>
            <a:r>
              <a:rPr lang="en-US" dirty="0" smtClean="0">
                <a:ea typeface="Times New Roman" charset="0"/>
                <a:cs typeface="Times New Roman" charset="0"/>
              </a:rPr>
              <a:t>Dynamic Equilibrium Approach to Landforms:</a:t>
            </a:r>
          </a:p>
          <a:p>
            <a:pPr lvl="1">
              <a:lnSpc>
                <a:spcPct val="90000"/>
              </a:lnSpc>
            </a:pPr>
            <a:r>
              <a:rPr lang="en-US" dirty="0" smtClean="0">
                <a:ea typeface="Times New Roman" charset="0"/>
                <a:cs typeface="Times New Roman" charset="0"/>
              </a:rPr>
              <a:t>The balance between tectonic uplift and reduction by weathering and erosion, between resistance of rocks and the continuous attack of weathering and erosion</a:t>
            </a:r>
          </a:p>
          <a:p>
            <a:r>
              <a:rPr lang="en-US" dirty="0" smtClean="0"/>
              <a:t>Landscapes evidence ongoing adaptation to rock structure, climate, local relief, and elevation.  A dynamic equilibrium demonstrates a trend over time. Endogenic events (such as earthquakes and volcanic eruptions), or exogenic events (such as heavy rainfall or forest fire), may provide new sets of relationships for the landscape.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Geomorphic Threshold (change point)</a:t>
            </a:r>
            <a:endParaRPr lang="en-US" dirty="0"/>
          </a:p>
        </p:txBody>
      </p:sp>
      <p:sp>
        <p:nvSpPr>
          <p:cNvPr id="3" name="Content Placeholder 2"/>
          <p:cNvSpPr>
            <a:spLocks noGrp="1"/>
          </p:cNvSpPr>
          <p:nvPr>
            <p:ph idx="1"/>
          </p:nvPr>
        </p:nvSpPr>
        <p:spPr>
          <a:xfrm>
            <a:off x="237066" y="1337733"/>
            <a:ext cx="8229600" cy="4525963"/>
          </a:xfrm>
        </p:spPr>
        <p:txBody>
          <a:bodyPr/>
          <a:lstStyle/>
          <a:p>
            <a:pPr lvl="1">
              <a:lnSpc>
                <a:spcPct val="90000"/>
              </a:lnSpc>
            </a:pPr>
            <a:r>
              <a:rPr lang="en-US" sz="3200" dirty="0" smtClean="0">
                <a:ea typeface="Times New Roman" charset="0"/>
                <a:cs typeface="Times New Roman" charset="0"/>
              </a:rPr>
              <a:t>Geomorphic threshold: the point at which there is enough energy to overcome the resistance against movement. Landforms follow a pattern of sequence:</a:t>
            </a:r>
          </a:p>
          <a:p>
            <a:pPr lvl="2">
              <a:lnSpc>
                <a:spcPct val="90000"/>
              </a:lnSpc>
            </a:pPr>
            <a:r>
              <a:rPr lang="en-US" sz="2800" dirty="0" smtClean="0">
                <a:ea typeface="Times New Roman" charset="0"/>
                <a:cs typeface="Times New Roman" charset="0"/>
              </a:rPr>
              <a:t>equilibrium stability</a:t>
            </a:r>
          </a:p>
          <a:p>
            <a:pPr lvl="2">
              <a:lnSpc>
                <a:spcPct val="90000"/>
              </a:lnSpc>
            </a:pPr>
            <a:r>
              <a:rPr lang="en-US" sz="2800" dirty="0" smtClean="0">
                <a:ea typeface="Times New Roman" charset="0"/>
                <a:cs typeface="Times New Roman" charset="0"/>
              </a:rPr>
              <a:t>destabilizing event</a:t>
            </a:r>
          </a:p>
          <a:p>
            <a:pPr lvl="2">
              <a:lnSpc>
                <a:spcPct val="90000"/>
              </a:lnSpc>
            </a:pPr>
            <a:r>
              <a:rPr lang="en-US" sz="2800" dirty="0" smtClean="0">
                <a:ea typeface="Times New Roman" charset="0"/>
                <a:cs typeface="Times New Roman" charset="0"/>
              </a:rPr>
              <a:t>a period of adjustment</a:t>
            </a:r>
          </a:p>
          <a:p>
            <a:pPr lvl="2">
              <a:lnSpc>
                <a:spcPct val="90000"/>
              </a:lnSpc>
            </a:pPr>
            <a:r>
              <a:rPr lang="en-US" sz="2800" dirty="0" smtClean="0">
                <a:ea typeface="Times New Roman" charset="0"/>
                <a:cs typeface="Times New Roman" charset="0"/>
              </a:rPr>
              <a:t>development of a new and different condition of equilibrium stability</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457200" y="1303867"/>
            <a:ext cx="8229600" cy="5317066"/>
          </a:xfrm>
        </p:spPr>
        <p:txBody>
          <a:bodyPr>
            <a:normAutofit fontScale="85000" lnSpcReduction="20000"/>
          </a:bodyPr>
          <a:lstStyle/>
          <a:p>
            <a:pPr>
              <a:lnSpc>
                <a:spcPct val="90000"/>
              </a:lnSpc>
            </a:pPr>
            <a:r>
              <a:rPr lang="en-US" dirty="0" smtClean="0">
                <a:ea typeface="Times New Roman" charset="0"/>
                <a:cs typeface="Times New Roman" charset="0"/>
              </a:rPr>
              <a:t> </a:t>
            </a:r>
            <a:r>
              <a:rPr lang="en-US" dirty="0" smtClean="0"/>
              <a:t>As changing conditions provide new sets of relationships for the landscape, the system eventually arrives at a geomorphic threshold, or that point at which the system breaks through to a new set of equilibrium relationships and rapidly realigns landscape materials accordingly.  Slopes, as parts of landscapes, are open systems and seek an angle of equilibrium among the forces described here.  Conflicting forces work together on slopes to establish an optimum compromise incline that balances these forces. A geomorphic threshold (change point) is reached when any of the conditions in the balance is altered.  Many factors could alter the hillside's equilibrium, such as an earthquake, or the building of a house or dam (adding mass).  All the forces on the slope then compensate by adjusting to a new dynamic equilibrium. </a:t>
            </a:r>
          </a:p>
          <a:p>
            <a:pPr>
              <a:lnSpc>
                <a:spcPct val="90000"/>
              </a:lnSpc>
            </a:pPr>
            <a:endParaRPr lang="en-US" dirty="0"/>
          </a:p>
        </p:txBody>
      </p:sp>
      <p:sp>
        <p:nvSpPr>
          <p:cNvPr id="33795" name="Rectangle 2"/>
          <p:cNvSpPr>
            <a:spLocks noGrp="1" noChangeArrowheads="1"/>
          </p:cNvSpPr>
          <p:nvPr>
            <p:ph type="title"/>
          </p:nvPr>
        </p:nvSpPr>
        <p:spPr>
          <a:xfrm>
            <a:off x="457200" y="274638"/>
            <a:ext cx="8229600" cy="555095"/>
          </a:xfrm>
        </p:spPr>
        <p:txBody>
          <a:bodyPr>
            <a:normAutofit fontScale="90000"/>
          </a:bodyPr>
          <a:lstStyle/>
          <a:p>
            <a:pPr eaLnBrk="1" hangingPunct="1"/>
            <a:r>
              <a:rPr lang="en-US" dirty="0" smtClean="0">
                <a:solidFill>
                  <a:srgbClr val="16165D"/>
                </a:solidFill>
                <a:ea typeface="Times New Roman" charset="0"/>
                <a:cs typeface="Times New Roman" charset="0"/>
              </a:rPr>
              <a:t>Conditions on a hillslope that is right at the geomorphic threshold</a:t>
            </a:r>
            <a:endParaRPr lang="en-US" dirty="0">
              <a:solidFill>
                <a:srgbClr val="16165D"/>
              </a:solidFill>
              <a:ea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TotalTime>
  <Words>1732</Words>
  <Application>Microsoft Macintosh PowerPoint</Application>
  <PresentationFormat>On-screen Show (4:3)</PresentationFormat>
  <Paragraphs>261</Paragraphs>
  <Slides>51</Slides>
  <Notes>30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Exogenic/Endogenic Systems</vt:lpstr>
      <vt:lpstr>What is weathering?</vt:lpstr>
      <vt:lpstr>Geomorphology and it’s relationship to Physical Geography</vt:lpstr>
      <vt:lpstr>Weathering </vt:lpstr>
      <vt:lpstr>Weathering</vt:lpstr>
      <vt:lpstr>Principal considerations in the dynamic equilibrium model</vt:lpstr>
      <vt:lpstr>Geomorphic Threshold (change point)</vt:lpstr>
      <vt:lpstr>Conditions on a hillslope that is right at the geomorphic threshold</vt:lpstr>
      <vt:lpstr>PowerPoint Presentation</vt:lpstr>
      <vt:lpstr>Geomorphic threshold on slopes</vt:lpstr>
      <vt:lpstr>Slope Mechanics and Form</vt:lpstr>
      <vt:lpstr>Slope Mechanics and Form</vt:lpstr>
      <vt:lpstr>Weathering Processes  </vt:lpstr>
      <vt:lpstr>Regolith, Soil, and Parent Materials</vt:lpstr>
      <vt:lpstr>Physical Weathering</vt:lpstr>
      <vt:lpstr>Joint-Block Separation</vt:lpstr>
      <vt:lpstr>Rockfall</vt:lpstr>
      <vt:lpstr>Physical Weathering in Sandstone</vt:lpstr>
      <vt:lpstr>Exfoliation in Granite</vt:lpstr>
      <vt:lpstr>PowerPoint Presentation</vt:lpstr>
      <vt:lpstr>Exfoliation in Granite</vt:lpstr>
      <vt:lpstr>Chemical Weathering</vt:lpstr>
      <vt:lpstr>Chemical Weathering</vt:lpstr>
      <vt:lpstr>Spheroidal Weathering</vt:lpstr>
      <vt:lpstr>Oxidation in Rock</vt:lpstr>
      <vt:lpstr>Dissolution of Carbonates</vt:lpstr>
      <vt:lpstr>Karst Topography and Landscapes  </vt:lpstr>
      <vt:lpstr>Karst and Limestone Regions</vt:lpstr>
      <vt:lpstr>Karst Topography and Landscapes</vt:lpstr>
      <vt:lpstr>Karst Topography</vt:lpstr>
      <vt:lpstr>Sinkholes</vt:lpstr>
      <vt:lpstr>Karst Topography and Landscapes</vt:lpstr>
      <vt:lpstr>PowerPoint Presentation</vt:lpstr>
      <vt:lpstr>Cavern Features</vt:lpstr>
      <vt:lpstr>Mass-Movement Processes  </vt:lpstr>
      <vt:lpstr>Madison River Landslide</vt:lpstr>
      <vt:lpstr>PowerPoint Presentation</vt:lpstr>
      <vt:lpstr>PowerPoint Presentation</vt:lpstr>
      <vt:lpstr>Classes of Mass Movements</vt:lpstr>
      <vt:lpstr>Mass-Movement Classes</vt:lpstr>
      <vt:lpstr>Talus Slopes</vt:lpstr>
      <vt:lpstr>Classes of Mass Movements</vt:lpstr>
      <vt:lpstr>Debris  Avalanche, Peru</vt:lpstr>
      <vt:lpstr>Classes of Mass Movement</vt:lpstr>
      <vt:lpstr>Classes of Movement</vt:lpstr>
      <vt:lpstr>Gros Ventre Slide, Wyoming</vt:lpstr>
      <vt:lpstr>Soil Creep</vt:lpstr>
      <vt:lpstr>Human-Induced mass Movements</vt:lpstr>
      <vt:lpstr>Scarification</vt:lpstr>
      <vt:lpstr>End of Lecture</vt:lpstr>
    </vt:vector>
  </TitlesOfParts>
  <Company>University of Lethbridge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 Weathering, Karst Landscapes,  and Mass Movement  </dc:title>
  <dc:creator>Jennifer Thomas</dc:creator>
  <cp:lastModifiedBy>Evan</cp:lastModifiedBy>
  <cp:revision>7</cp:revision>
  <dcterms:created xsi:type="dcterms:W3CDTF">2012-06-04T16:25:58Z</dcterms:created>
  <dcterms:modified xsi:type="dcterms:W3CDTF">2014-06-02T16:24:52Z</dcterms:modified>
</cp:coreProperties>
</file>